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</Types>
</file>

<file path=_rels/.rels>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p="http://schemas.openxmlformats.org/presentationml/2006/main" xmlns:a="http://schemas.openxmlformats.org/drawingml/2006/main" xmlns:r="http://schemas.openxmlformats.org/officeDocument/2006/relationships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  <p:sldId id="288" r:id="rId34"/>
    <p:sldId id="289" r:id="rId35"/>
    <p:sldId id="290" r:id="rId36"/>
    <p:sldId id="291" r:id="rId37"/>
    <p:sldId id="292" r:id="rId38"/>
    <p:sldId id="293" r:id="rId39"/>
    <p:sldId id="294" r:id="rId40"/>
    <p:sldId id="295" r:id="rId41"/>
  </p:sldIdLst>
  <p:sldSz cx="12192000" cy="6858000" type="screen16x9"/>
  <p:notesSz cx="6858000" cy="9144000"/>
</p:presentation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40" Type="http://schemas.openxmlformats.org/officeDocument/2006/relationships/slide" Target="slides/slide39.xml"/><Relationship Id="rId41" Type="http://schemas.openxmlformats.org/officeDocument/2006/relationships/slide" Target="slides/slide40.xml"/></Relationships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p="http://schemas.openxmlformats.org/presentationml/2006/main" xmlns:a="http://schemas.openxmlformats.org/drawingml/2006/main" xmlns:r="http://schemas.openxmlformats.org/officeDocument/2006/relationships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>
        <a:defRPr lang="tr-TR" sz="4400" b="1">
          <a:solidFill>
            <a:schemeClr val="lt1"/>
          </a:solidFill>
          <a:latin typeface="+mj-lt"/>
        </a:defRPr>
      </a:lvl1pPr>
    </p:titleStyle>
    <p:bodyStyle>
      <a:lvl1pPr marL="342900" indent="-342900">
        <a:defRPr lang="tr-TR" sz="1800">
          <a:solidFill>
            <a:schemeClr val="lt1"/>
          </a:solidFill>
          <a:latin typeface="+mn-lt"/>
        </a:defRPr>
      </a:lvl1pPr>
    </p:bodyStyle>
    <p:otherStyle>
      <a:defPPr>
        <a:defRPr lang="tr-TR">
          <a:solidFill>
            <a:schemeClr val="lt1"/>
          </a:solidFill>
          <a:latin typeface="+mn-lt"/>
        </a:defRPr>
      </a:def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dağılmasını önlemek amacıyla ortaya çıkan fikir akımlarından hangisi, tüm Müslümanları tek bir çatı altında toplamayı amaçlamıştır?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Osmanlıcılık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Batıcılık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Türkçülük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İslamcılık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Tevhid-i Tedrisat Kanunu'nun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okulları tamamen kapatmak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Eğitimde birlik ve beraberliği sağlamak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Medreseleri modernleştirmek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Okuma yazma oranını artırmak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 İktisat Kongresi'nde alınan 'Misak-ı İktisadi' kararlarının temel vurgusu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Bankacılık sistemini özelleştirmek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 tamamen terk edip sanayiye geçmek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Yerli malı kullanımını ve milli ekonomiyi teşvik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sermayeyi ülkeden tamamen çıkarmak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 ilkelerinden hangisi, toplumda sınıf ayrımı gözetmeksizin herkesin kanun önünde eşit olmasını esas alır?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Aşağıdakilerden hangisi laikleşme yolunda atılan adımlardan biri değildir?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kaldırılması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Kanunu'nun kabulü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Hilafetin kaldırılması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Medeni Kanun'un kabulü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Türk kadınına siyasi hakların verilme sırası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Belediye, Milletvekili, Muhtarlık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Belediye, Muhtarlık, Milletvekili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Milletvekili, Belediye, Muhtarlık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Muhtarlık, Belediye, Milletvekili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sözü, Atatürk ilkelerinden hangisiyle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Milliyetçilik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18. ve 19. yüzyıllarda yaşadığı toprak kayıplarını durdurmak ve devleti kurtarmak için uyguladığı 'Denge Politikası'nın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Avrupa devletleri ile aynı anda savaşa girmek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topraklarını Avrupa devletlerine paylaştırmak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devletlerin birbirine olan çıkar çatışmalarından yararlanmak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İngiltere ile ittifak kurarak sınırları genişletmek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kendi topraklarında kazandığı tek zafer olan ve Mustafa Kemal'in 'Anafartalar Kahramanı' olarak tanınmasını sağlayan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Suriye-Filistin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Mondros Ateşkes Antlaşması'nın 7. maddesi, İtilaf Devletleri'ne hangi hakkı tanıyarak Anadolu'nun işgalini hukuki zemine oturtmaya çalışmıştır?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 tamamen kapatma hakkı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padişahını görevden alma hakkı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ordusunun tamamını terhis etme hakkı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Güvenliklerini tehlikede gördükleri herhangi bir stratejik noktayı işgal etme hakkı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1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19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19 Mayıs 1919'da Samsun'a çıkışının temel amacı aşağıdakilerden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hükümetine karşı yeni bir padişah seçmek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Kafkasya'ya geçerek yeni bir cephe açmak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karışıklıkları giderip Türk halkının direnişini organize etmek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İtilaf Devletleri ile barış görüşmeleri yapmak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toprak kazandığı tek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 Cephesi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 Cephesi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Cephesi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Galiçya Cephesi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Kongresi'nde alınan 'Milli sınırlar içinde vatan bir bütündür, parçalanamaz' kararı hangi ilkenin bir göstergesidir?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Ulusal Bağımsızlık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İnkılapçılık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1920'de TBMM'nin açılmasıyla birlikte aşağıdakilerden hangisi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 resmen kaldırılmıştır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ilan edilmiştir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Egemenliğin kayıtsız şartsız millete ait olduğu ilan edilmiştir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kabul edilmiştir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Doğu Cephesi'nde Ermenilere karşı kazanılan zaferin ardından imzalanan ve TBMM'nin uluslararası alanda imzaladığı ilk siyasi belge olan antlaşma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Ankara Antlaşması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Kars Antlaşması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Gümrü Antlaşması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Moskova Antlaşması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Mudanya Ateşkes Antlaşması'nın en önemli diplomatik başarısı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doğrudan ticaret anlaşması yapılması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İstanbul, Boğazlar ve Doğu Trakya'nın savaşılmadan kurtarılması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Devleti'nin resmen sona ermesi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Misak-ı Milli'nin tamamen geçersiz sayılması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Barış Antlaşması'nın uluslararası hukuk açısından en büyük önemi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okulların kapatılmasının sağlanması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anavatana katılması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Türk Devleti'nin bağımsızlığının dünya devletleri tarafından kabul edilmesi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borçlarının tamamen silinmesi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1 Kasım 1922'de Saltanatın kaldırılmasıyla aşağıdakilerden hangisi gerçekleşmiştir?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Kadınlara seçme ve seçilme hakkı verilmiştir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bağımsızlık sağlanmıştır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Demokratikleşme yolunda ilk adım atılmış ve ikili yönetim sona ermiştir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Halifelik makamı güçlendirilmiştir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Eğitimde birlik ve beraberliği sağlamak amacıyla 3 Mart 1924'te çıkarılan kanun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Türk Tarih Kurumu'nun kurulması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Tevhid-i Tedrisat Kanunu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Harf İnkılabı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Soyadı Kanunu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İzmir İktisat Kongresi'nde alınan 'Misak-ı İktisadi' kararlarının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Tarımı tamamen bırakıp sanayiye geçmek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ekonomiyi oluşturmak ve dışa bağımlılığı azaltmak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Vergileri tamamen kaldırmak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sermayeyi ülkeye çekmek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'Egemenlik, kayıtsız şartsız milletindir' sözü hangi ilke ile doğrudan ilişkilidir?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Halkçılık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Devletçilik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Cumhuriyetçilik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Laiklik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2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29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Hukuk alanında yapılan inkılaplardan biri olan Medeni Kanun'un kabulü ile aşağıdakilerden hangisi sağlanmıştır?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imtiyazlar yabancılara verilmiştir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Saltanatın yetkileri artırılmıştır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Kadın-erkek eşitliği sosyal ve hukuki alanda sağlanmıştır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Şer'i mahkemeler daha güçlü hale getirilmiştir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Mondros Ateşkes Antlaşması'nın 7. maddesi itilaf devletlerine hangi hakkı tanımıştır?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demiryollarını kullanma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Güvenliğini tehdit eden herhangi bir stratejik noktayı işgal etme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 ordusunu terhis etme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 tamamen kontrol etme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Atatürk'ün 'Yurtta sulh, cihanda sulh' ilkesi onun hangi yönünü ön plana çıkarmaktadır?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Barışçıl ve insancıl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Batı kültürünü reddeden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ekonomik kalkınmaya odaklı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Savaşçı ve yayılmacı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31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18. ve 19. yüzyıllarda kaybettiği toprakları geri alma isteği hangi dönemin temel politikasıdır?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Gerileme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Dağılma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Yükselme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Kuruluş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32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Almanya'nın yanında savaşa girmesinin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Kaybedilen toprakları geri alma ümidi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Almanya'dan borç almak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İngiltere ile ittifak kurmak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Ticaret yollarını kontrol etmek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33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savaştığı cephelerden hangisi 'savunma cepheleri' arasında yer almaz?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Suriye-Filistin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Osmanlı Devleti'nin toprak kazandığı tek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Hicaz-Yemen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Kemal'in I. Dünya Savaşı'nda görev aldığı ilk cephe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Trablusgarp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Kafkas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Suriye-Filistin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Savaşı'na girmesine neden olan ve İngilizlerden kaçan iki Alman gemisi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Goben-Breslav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Yavuz-Midilli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Hamidiye-Mecidiye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Bandırma-Ertuğrul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Savaşı'nda Çanakkale Cephesi'nin açılmasının temel nedeni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Osmanlı'yı savaştan çekmek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Almanya'yı saf dışı bırakmak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Rusya'ya yardım götürmek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İtalya'yı savaşa sokmak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Osmanlı Devleti'nin I. Dünya Savaşı'nda 'Taarruz' cephesi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Irak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ve Kafkas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Suriye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3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39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Kafkas Cephesi'nde Osmanlı ordusunun yaşadığı büyük felaket hangi olayla sonuçlanmıştır?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Sarıkamış Harekâtı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Kut'ül Amare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Çanakkale Savaşı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Kanal Harekâtı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Mustafa Kemal Paşa'nın 19 Mayıs 1919'da Samsun'a çıkışının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Milli Mücadele'yi resmen başlatmak ve örgütlemek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Bölgedeki karışıklıkları bastırmak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İngilizlerle barış görüşmesi yapmak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hükümetinin emirlerini yerine getirmek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40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40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I. Dünya Savaşı'nı bitiren antlaşmalar arasında Osmanlı Devleti ile imzalanan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Trianon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Sevr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Versay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Saint-Germain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5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Erzurum Kongresi'nin toplanış amacı bakımından bölgesel, aldığı kararlar bakımından ulusal olmasının temel sebebi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İstanbul hükümetine bağlılık bildirmesi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Doğu Anadolu'yu Ermeni tehdidinden korumayı amaçlaması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Tüm yurdu ilgilendiren kararlar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Sadece Doğu illerinden delege katılması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6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6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23 Nisan 1920'de açılan TBMM'nin 'kurucu meclis' özelliği taşıdığının en güçlü kanıtı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İstiklal Mahkemelerini kurması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bir anayasa (Teşkilat-ı Esasiye) hazırlaması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Padişahı koruma kararı alması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Düzenli orduyu kurması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7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7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Kurtuluş Savaşı'nda Batı Cephesi'nde Yunanlılara karşı kazanılan ilk askeri başarı hangisidir?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Sakarya Meydan Muharebesi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II. İnönü Savaşı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Büyük Taarruz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I. İnönü Savaşı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8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8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Lozan Antlaşması'nın Türk dış politikası açısından en önemli sonucu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Hatay'ın Türkiye'ye katılması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Yeni Türk Devleti'nin bağımsızlığının dünyaca tanınması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Kapitülasyonların korunması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Boğazların tamamen Türk yönetimine geçmesi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slides/slide9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bg>
      <p:bgPr>
        <a:solidFill>
          <a:srgbClr val="1a237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12192000" cy="6858000"/>
          <a:chOff x="0" y="0"/>
          <a:chExt cx="12192000" cy="6858000"/>
        </a:xfrm>
      </p:grpSpPr>
      <p:sp>
        <p:nvSpPr>
          <p:cNvPr id="2" name="Hdr"/>
          <p:cNvSpPr txBox="1"/>
          <p:nvPr/>
        </p:nvSpPr>
        <p:spPr>
          <a:xfrm>
            <a:off x="0" y="0"/>
            <a:ext cx="12192000" cy="54864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3" name="QNum"/>
          <p:cNvSpPr txBox="1"/>
          <p:nvPr/>
        </p:nvSpPr>
        <p:spPr>
          <a:xfrm>
            <a:off x="228600" y="91440"/>
            <a:ext cx="1828800" cy="365760"/>
          </a:xfrm>
          <a:prstGeom prst="rect">
            <a:avLst/>
          </a:prstGeom>
          <a:solidFill>
            <a:srgbClr val="3949ab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Soru 9 / 40</a:t>
            </a:r>
          </a:p>
        </p:txBody>
      </p:sp>
      <p:sp>
        <p:nvSpPr>
          <p:cNvPr id="4" name="Brand"/>
          <p:cNvSpPr txBox="1"/>
          <p:nvPr/>
        </p:nvSpPr>
        <p:spPr>
          <a:xfrm>
            <a:off x="9601200" y="91440"/>
            <a:ext cx="2362200" cy="36576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r"/>
            <a:r>
              <a:rPr lang="tr-TR" sz="1600" dirty="0">
                <a:solidFill>
                  <a:srgbClr val="c5cae9"/>
                </a:solidFill>
                <a:latin typeface="Calibri"/>
              </a:rPr>
              <a:t>bilgiyarisi.com</a:t>
            </a:r>
          </a:p>
        </p:txBody>
      </p:sp>
      <p:sp>
        <p:nvSpPr>
          <p:cNvPr id="5" name="QBg"/>
          <p:cNvSpPr txBox="1"/>
          <p:nvPr/>
        </p:nvSpPr>
        <p:spPr>
          <a:xfrm>
            <a:off x="228600" y="685800"/>
            <a:ext cx="11734800" cy="2057400"/>
          </a:xfrm>
          <a:prstGeom prst="rect">
            <a:avLst/>
          </a:prstGeom>
          <a:solidFill>
            <a:srgbClr val="283593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6" name="QTxt"/>
          <p:cNvSpPr txBox="1"/>
          <p:nvPr/>
        </p:nvSpPr>
        <p:spPr>
          <a:xfrm>
            <a:off x="457200" y="720000"/>
            <a:ext cx="11278800" cy="19880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t">
            <a:normAutofit/>
          </a:bodyPr>
          <a:lstStyle/>
          <a:p>
            <a:pPr algn="l"/>
            <a:r>
              <a:rPr lang="tr-TR" sz="2200" b="1" dirty="0">
                <a:solidFill>
                  <a:srgbClr val="ffffff"/>
                </a:solidFill>
                <a:latin typeface="Calibri"/>
              </a:rPr>
              <a:t>Saltanatın kaldırılmasının (1 Kasım 1922) temel amacı nedir?</a:t>
            </a:r>
          </a:p>
        </p:txBody>
      </p:sp>
      <p:sp>
        <p:nvSpPr>
          <p:cNvPr id="7" name="OBga"/>
          <p:cNvSpPr txBox="1"/>
          <p:nvPr/>
        </p:nvSpPr>
        <p:spPr>
          <a:xfrm>
            <a:off x="2286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8" name="Bdga"/>
          <p:cNvSpPr txBox="1"/>
          <p:nvPr/>
        </p:nvSpPr>
        <p:spPr>
          <a:xfrm>
            <a:off x="2286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A</a:t>
            </a:r>
          </a:p>
        </p:txBody>
      </p:sp>
      <p:sp>
        <p:nvSpPr>
          <p:cNvPr id="9" name="Opta"/>
          <p:cNvSpPr txBox="1"/>
          <p:nvPr/>
        </p:nvSpPr>
        <p:spPr>
          <a:xfrm>
            <a:off x="8229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Ekonomik bağımsızlığı sağlamak</a:t>
            </a:r>
          </a:p>
        </p:txBody>
      </p:sp>
      <p:sp>
        <p:nvSpPr>
          <p:cNvPr id="10" name="OBgb"/>
          <p:cNvSpPr txBox="1"/>
          <p:nvPr/>
        </p:nvSpPr>
        <p:spPr>
          <a:xfrm>
            <a:off x="6248400" y="29720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1" name="Bdgb"/>
          <p:cNvSpPr txBox="1"/>
          <p:nvPr/>
        </p:nvSpPr>
        <p:spPr>
          <a:xfrm>
            <a:off x="6248400" y="29720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B</a:t>
            </a:r>
          </a:p>
        </p:txBody>
      </p:sp>
      <p:sp>
        <p:nvSpPr>
          <p:cNvPr id="12" name="Optb"/>
          <p:cNvSpPr txBox="1"/>
          <p:nvPr/>
        </p:nvSpPr>
        <p:spPr>
          <a:xfrm>
            <a:off x="6842760" y="29720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Hilafet makamını güçlendirmek</a:t>
            </a:r>
          </a:p>
        </p:txBody>
      </p:sp>
      <p:sp>
        <p:nvSpPr>
          <p:cNvPr id="13" name="OBgc"/>
          <p:cNvSpPr txBox="1"/>
          <p:nvPr/>
        </p:nvSpPr>
        <p:spPr>
          <a:xfrm>
            <a:off x="2286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4" name="Bdgc"/>
          <p:cNvSpPr txBox="1"/>
          <p:nvPr/>
        </p:nvSpPr>
        <p:spPr>
          <a:xfrm>
            <a:off x="2286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C</a:t>
            </a:r>
          </a:p>
        </p:txBody>
      </p:sp>
      <p:sp>
        <p:nvSpPr>
          <p:cNvPr id="15" name="Optc"/>
          <p:cNvSpPr txBox="1"/>
          <p:nvPr/>
        </p:nvSpPr>
        <p:spPr>
          <a:xfrm>
            <a:off x="8229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Yabancı devletlerle anlaşmak</a:t>
            </a:r>
          </a:p>
        </p:txBody>
      </p:sp>
      <p:sp>
        <p:nvSpPr>
          <p:cNvPr id="16" name="OBgd"/>
          <p:cNvSpPr txBox="1"/>
          <p:nvPr/>
        </p:nvSpPr>
        <p:spPr>
          <a:xfrm>
            <a:off x="6248400" y="3771600"/>
            <a:ext cx="5715000" cy="685800"/>
          </a:xfrm>
          <a:prstGeom prst="rect">
            <a:avLst/>
          </a:prstGeom>
          <a:solidFill>
            <a:srgbClr val="1565c0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00" dirty="0">
                <a:solidFill>
                  <a:srgbClr val="ffffff"/>
                </a:solidFill>
                <a:latin typeface="Calibri"/>
              </a:rPr>
              <a:t/>
            </a:r>
          </a:p>
        </p:txBody>
      </p:sp>
      <p:sp>
        <p:nvSpPr>
          <p:cNvPr id="17" name="Bdgd"/>
          <p:cNvSpPr txBox="1"/>
          <p:nvPr/>
        </p:nvSpPr>
        <p:spPr>
          <a:xfrm>
            <a:off x="6248400" y="3771600"/>
            <a:ext cx="548640" cy="685800"/>
          </a:xfrm>
          <a:prstGeom prst="rect">
            <a:avLst/>
          </a:prstGeom>
          <a:solidFill>
            <a:srgbClr val="0d47a1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800" b="1" dirty="0">
                <a:solidFill>
                  <a:srgbClr val="ffffff"/>
                </a:solidFill>
                <a:latin typeface="Calibri"/>
              </a:rPr>
              <a:t>D</a:t>
            </a:r>
          </a:p>
        </p:txBody>
      </p:sp>
      <p:sp>
        <p:nvSpPr>
          <p:cNvPr id="18" name="Optd"/>
          <p:cNvSpPr txBox="1"/>
          <p:nvPr/>
        </p:nvSpPr>
        <p:spPr>
          <a:xfrm>
            <a:off x="6842760" y="3771600"/>
            <a:ext cx="5120640" cy="685800"/>
          </a:xfrm>
          <a:prstGeom prst="rect">
            <a:avLst/>
          </a:prstGeom>
          <a:noFill/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l"/>
            <a:r>
              <a:rPr lang="tr-TR" sz="1800" dirty="0">
                <a:solidFill>
                  <a:srgbClr val="ffffff"/>
                </a:solidFill>
                <a:latin typeface="Calibri"/>
              </a:rPr>
              <a:t>Cumhuriyet yönetimine geçişi kolaylaştırmak</a:t>
            </a:r>
          </a:p>
        </p:txBody>
      </p:sp>
      <p:sp>
        <p:nvSpPr>
          <p:cNvPr id="19" name="Ftr"/>
          <p:cNvSpPr txBox="1"/>
          <p:nvPr/>
        </p:nvSpPr>
        <p:spPr>
          <a:xfrm>
            <a:off x="0" y="6629400"/>
            <a:ext cx="12192000" cy="228600"/>
          </a:xfrm>
          <a:prstGeom prst="rect">
            <a:avLst/>
          </a:prstGeom>
          <a:solidFill>
            <a:srgbClr val="0d1a6e"/>
          </a:solidFill>
          <a:ln>
            <a:noFill/>
          </a:ln>
        </p:spPr>
        <p:txBody>
          <a:bodyPr wrap="square" lIns="91440" rIns="91440" tIns="45720" bIns="45720" anchor="ctr">
            <a:normAutofit/>
          </a:bodyPr>
          <a:lstStyle/>
          <a:p>
            <a:pPr algn="ctr"/>
            <a:r>
              <a:rPr lang="tr-TR" sz="1200" dirty="0">
                <a:solidFill>
                  <a:srgbClr val="9fa8da"/>
                </a:solidFill>
                <a:latin typeface="Calibri"/>
              </a:rPr>
              <a:t>bilgiyarisi.com — Ücretsiz Bilgi Yarışması Platformu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ilgiYarismasi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667EEA"/>
      </a:accent1>
      <a:accent2>
        <a:srgbClr val="764BA2"/>
      </a:accent2>
      <a:accent3>
        <a:srgbClr val="2E7D32"/>
      </a:accent3>
      <a:accent4>
        <a:srgbClr val="F59E0B"/>
      </a:accent4>
      <a:accent5>
        <a:srgbClr val="3B82F6"/>
      </a:accent5>
      <a:accent6>
        <a:srgbClr val="10B981"/>
      </a:accent6>
      <a:hlink>
        <a:srgbClr val="667EEA"/>
      </a:hlink>
      <a:folHlink>
        <a:srgbClr val="764BA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</a:schemeClr>
            </a:gs>
            <a:gs pos="100000">
              <a:schemeClr val="phClr">
                <a:shade val="50000"/>
              </a:schemeClr>
            </a:gs>
          </a:gsLst>
          <a:lin ang="16200000" scaled="0"/>
        </a:gradFill>
        <a:solidFill>
          <a:schemeClr val="phClr">
            <a:tint val="95000"/>
          </a:schemeClr>
        </a:soli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63000"/>
          </a:schemeClr>
        </a:solidFill>
      </a:bgFillStyleLst>
    </a:fmtScheme>
  </a:themeElements>
</a:theme>
</file>