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</Types>
</file>

<file path=_rels/.rels>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p="http://schemas.openxmlformats.org/presentationml/2006/main" xmlns:a="http://schemas.openxmlformats.org/drawingml/2006/main" xmlns:r="http://schemas.openxmlformats.org/officeDocument/2006/relationships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</p:sldIdLst>
  <p:sldSz cx="12192000" cy="6858000" type="screen16x9"/>
  <p:notesSz cx="6858000" cy="9144000"/>
</p:presentation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40" Type="http://schemas.openxmlformats.org/officeDocument/2006/relationships/slide" Target="slides/slide39.xml"/><Relationship Id="rId41" Type="http://schemas.openxmlformats.org/officeDocument/2006/relationships/slide" Target="slides/slide40.xml"/></Relationship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p="http://schemas.openxmlformats.org/presentationml/2006/main" xmlns:a="http://schemas.openxmlformats.org/drawingml/2006/main" xmlns:r="http://schemas.openxmlformats.org/officeDocument/2006/relationships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>
        <a:defRPr lang="tr-TR" sz="4400" b="1">
          <a:solidFill>
            <a:schemeClr val="lt1"/>
          </a:solidFill>
          <a:latin typeface="+mj-lt"/>
        </a:defRPr>
      </a:lvl1pPr>
    </p:titleStyle>
    <p:bodyStyle>
      <a:lvl1pPr marL="342900" indent="-342900">
        <a:defRPr lang="tr-TR" sz="1800">
          <a:solidFill>
            <a:schemeClr val="lt1"/>
          </a:solidFill>
          <a:latin typeface="+mn-lt"/>
        </a:defRPr>
      </a:lvl1pPr>
    </p:bodyStyle>
    <p:otherStyle>
      <a:defPPr>
        <a:defRPr lang="tr-TR">
          <a:solidFill>
            <a:schemeClr val="lt1"/>
          </a:solidFill>
          <a:latin typeface="+mn-lt"/>
        </a:defRPr>
      </a:def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Kalıtımın babası olarak kabul edilen ve bezelyelerle yaptığı çalışmalarla bilinen bilim insanı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Charles Darwin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Louis Pasteur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James Watson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Gregor Mendel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DNA molekülünün sarmal yapısını keşfeden bilim insanları kimlerdir?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Pasteur ve Koch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Darwin ve Wallace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Watson ve Crick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Mendel ve Morgan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karakter bakımından her iki aleli de aynı olan (AA veya aa) bireylere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Hibrit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Çekinik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Homozigot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Heterozigot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Hücre bölünmesi sırasında DNA'nın kendini eşlemesi olayına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Translasyon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Mayoz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Transkripsiyon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Replikasyon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Dünya Doğayı Koruma Birliği (IUCN) tarafından 'Kırmızı Liste'de kritik derecede tehlike altında sınıflandırılan, dünyanın en büyük yaşayan kertenkelesi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Nil Timsahı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Komodo Ejderi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Yeşil İguana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Gila Canavarı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Hangi hayvan, aşırı avlanma ve yaşam alanı kaybı nedeniyle 'denizlerin pandası' olarak bilinen ve nesli ciddi tehdit altında olan bir deniz memelisidir?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Şişe Burunlu Yunus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Vakita (Meksika Yunusu)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Mavi Balina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Deniz Gergedanı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Doğal yaşam alanı sadece Çin'in dağlık bölgeleri olan ve bambu ile beslenen, nesli koruma altına alınan ünlü memeli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Kızıl Panda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Gözlüklü Ayı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Güneş Ayısı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Dev Panda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Afrika'da boynuzları nedeniyle yasa dışı avcılığın hedefi olan ve nesli tükenme tehlikesiyle karşı karşıya olan iri memeli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Gergedan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Su Aygırı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Afrika Fili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Zürafa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Madagaskar'a özgü olan ve büyük gözleri ile dikkat çeken, yaşam alanlarının yok olması nedeniyle nesli tehlikede olan primat türü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Goril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Lemur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Orangutan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Şempanze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Sibirya ve Uzak Doğu'da yaşayan, dünyadaki en nadir kedi türlerinden biri olan ve 'hayalet kedi' olarak da adlandırılan tür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Çita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Leopar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Amur Leoparı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Jaguar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 canlılardan hangisi, küresel ısınma nedeniyle buzulların erimesi sonucu avlanma alanları daralan ve nesli tehlikeye giren bir türdür?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Kutup Tilkisi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Mors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Kutup Ayısı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Ren Geyiği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canlının genetik yapısını temsil eden ve dışarıdan doğrudan görülmeyen özelliklerin tümüne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Fenotip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Modifikasyon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Genotip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Mutasyon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Endonezya'nın Sumatra ve Borneo adalarında yaşayan, 'orman insanı' anlamına gelen ve nesli kritik düzeyde azalan büyük maymun türü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Goril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Orangutan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Bonobo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Şempanze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Türkiye'de de görülen ve nesli tükenmekte olduğu için koruma altına alınan, Anadolu'nun nadir yırtıcılarından biri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Yaban Domuzu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Anadolu Leoparı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Çakal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Tilki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Deniz kaplumbağalarından hangisi, Akdeniz kıyılarındaki kumsallara yumurta bırakmasıyla bilinen ve korunması gereken bir türdür?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Deri Sırtlı Kaplumbağa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Şahin Gagalı Kaplumbağa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Caretta Caretta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Yeşil Deniz Kaplumbağası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Dünyanın en büyük karasal memelisi olup, fildişi ticareti ve yaşam alanı kaybı nedeniyle sayıları hızla azalan canlı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Zürafa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Bizon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Su Aygırı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Afrika Fili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Hangi kuş türü, uçamayan yapısı ve sadece Yeni Zelanda'da bulunmasıyla bilinen, günümüzde nesli tükenme tehlikesi altındaki ikonik bir canlıdır?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Deve Kuşu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Kiwi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Emu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Takahe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DNA'nın çift sarmal yapısını keşfederek 1962 Nobel Tıp Ödülü'nü kazanan bilim insanları kimlerdir?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Pasteur ve Koch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Darwin ve Wallace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Mendel ve Morgan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Watson, Crick ve Wilkins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Penisilini keşfederek modern antibiyotik çağını başlatan ve Nobel Ödülü alan bilim insanı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Robert Koch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Alexander Fleming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Louis Pasteur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Edward Jenner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Hücre içi sinyal iletimi ve G-proteinlerini keşfettikleri için Nobel alan bilim insanları hangi alanda çalışma yapmışlardır?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Evrimsel Biyoloji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Biyokimya ve Hücre Biyolojisi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Genetik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Ekoloji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Nobel ödüllü 'PCR (Polimeraz Zincir Reaksiyonu)' yöntemi biyolojide neyi sağlamıştır?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DNA dizisini mikroskopta görmeyi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DNA parçalarını milyonlarca kez kopyalamayı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Hücre bölünmesini durdurmayı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Protein sentezini engellemeyi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İnsülinin yapısını belirleyerek Nobel Kimya Ödülü'nü kazanan ve protein dizileme yöntemlerini geliştiren bilim insanı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Rita Levi-Montalcini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Frederick Sanger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Barbara McClintock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Emmanuelle Charpentier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DNA molekülündeki adenin bazı her zaman hangi baz ile eşleşir?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Sitozin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Timin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Guanin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Urasil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1945 yılında Nobel Tıp Ödülü'nü kazanan, 'zıplayan genler' (transpozonlar) kavramını bulan bilim insanı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Gregor Mendel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Rosalind Franklin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Thomas Hunt Morgan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Barbara McClintock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CRISPR-Cas9 gen düzenleme teknolojisini geliştirerek 2020 Nobel Kimya Ödülü'nü paylaşan bilim insanları kimlerdir?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Hardy ve Weinberg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Yamana ve Gurdon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Doudna ve Charpentier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Crick ve Brenner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Nobel ödüllü 'Kök Hücre' çalışmalarıyla yetişkin hücrelerin nasıl yeniden programlanabileceğini gösteren bilim insanı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Shinya Yamanaka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Svante Pääbo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Elizabeth Blackburn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Yoshinori Ohsumi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Hücrelerin kendi bileşenlerini sindirdiği 'otofaji' mekanizmasını keşfettiği için 2016 Nobel Tıp Ödülü'nü alan bilim insanı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Yoshinori Ohsumi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James Allison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Ralph Steinman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Bruce Beutler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Hangi keşif, 2022 Nobel Tıp Ödülü'ne layık görülmüştür?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Hepatit C virüsünün keşfi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Nesli tükenmiş homininlerin genomları üzerine keşifler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Kanser immünoterapisi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Sirkadiyen ritmi kontrol eden moleküler mekanizmalar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Kromozomların korunmasında kritik rol oynayan 'telomer' ve 'telomeraz' enzimini keşfettikleri için Nobel alan bilim insanları hangi süreci aydınlatmışlardır?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Hücre yaşlanması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Fotosentez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DNA replikasyonu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Sinir iletimi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Sıtma paraziti üzerine yaptığı çalışmalarla 2015 Nobel Tıp Ödülü'nü kazanan, geleneksel Çin tıbbından esinlenen bilim insanı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Tasuku Honjo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Youyou Tu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Satoshi Omura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William C. Campbell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İnsan Genom Projesi'nin temel amacı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hastalık yapan genleri yok etmek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Bitki genomlarını insan DNA'sı ile birleştirmek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Klonlama yoluyla yeni insan türleri üretmek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İnsan DNA'sındaki tüm baz dizilimini haritalandırmak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Kişiselleştirilmiş tıp yaklaşımında tedavinin temel belirleyicisi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Hastanenin sahip olduğu teknolojik imkanlar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Hastanın yaşı ve cinsiyeti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Hastanın yaşadığı coğrafi bölge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Hastanın genetik profili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DNA dizileme teknolojisinde 'NGS' kısaltması ne anlama gelir?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Nöral Genetik Seçilim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Normal Genetik Sistem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Nükleotid Geliştirme Süreci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Yeni Nesil Dizileme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İnsanlarda cinsiyeti belirleyen kromozom çifti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Otozomlar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Homolog kromozomlar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Vücut kromozomları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Gonozomlar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Farmakogenetik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Doğal bitkilerden ilaç elde etme yöntemi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İlaçların genler üzerindeki etkisini inceleyen bilim dalı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Genetik mühendisliği ile yeni ilaçlar üretme süreci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İlaçların çevreye olan etkisini araştıran disiplin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Aynı karakter üzerinde etkili olan, biri anneden diğeri babadan gelen gen çiftine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Alel gen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Mutant gen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Dominant gen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Resesif gen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canlının genetik yapısında meydana gelen ani ve kalıcı değişimlere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Varyasyon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Modifikasyon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Adaptasyon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Mutasyon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Heterozigot durumda etkisini fenotipte her zaman gösteren gen tipine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Resesif gen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Bağlı gen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Çekinik gen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Dominant (baskın) gen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DNA'nın yapı birimi olan ve fosfat, şeker ve organik bazdan oluşan yapıya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Nükleotid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Gen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Kromozom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Protein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bir 'modifikasyon' örneğidir?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Çuha çiçeğinin farklı sıcaklıklarda farklı renk açması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Orak hücreli anemi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Albino canlılar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Down sendromlu bireyler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BilgiYarismasi">
  <a:themeElements>
    <a:clrScheme name="Office">
      <a:dk1>
        <a:sysClr lastClr="000000" val="windowText"/>
      </a:dk1>
      <a:lt1>
        <a:sysClr lastClr="FFFFFF" val="window"/>
      </a:lt1>
      <a:dk2>
        <a:srgbClr val="44546A"/>
      </a:dk2>
      <a:lt2>
        <a:srgbClr val="E7E6E6"/>
      </a:lt2>
      <a:accent1>
        <a:srgbClr val="667EEA"/>
      </a:accent1>
      <a:accent2>
        <a:srgbClr val="764BA2"/>
      </a:accent2>
      <a:accent3>
        <a:srgbClr val="2E7D32"/>
      </a:accent3>
      <a:accent4>
        <a:srgbClr val="F59E0B"/>
      </a:accent4>
      <a:accent5>
        <a:srgbClr val="3B82F6"/>
      </a:accent5>
      <a:accent6>
        <a:srgbClr val="10B981"/>
      </a:accent6>
      <a:hlink>
        <a:srgbClr val="667EEA"/>
      </a:hlink>
      <a:folHlink>
        <a:srgbClr val="764BA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</a:schemeClr>
            </a:gs>
            <a:gs pos="100000">
              <a:schemeClr val="phClr">
                <a:shade val="50000"/>
              </a:schemeClr>
            </a:gs>
          </a:gsLst>
          <a:lin ang="16200000" scaled="0"/>
        </a:gradFill>
        <a:solidFill>
          <a:schemeClr val="phClr">
            <a:tint val="95000"/>
          </a:schemeClr>
        </a:solidFill>
      </a:fillStyleLst>
      <a:lnStyleLst>
        <a:ln w="6350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63000"/>
          </a:schemeClr>
        </a:solidFill>
      </a:bgFillStyleLst>
    </a:fmtScheme>
  </a:themeElements>
</a:theme>
</file>