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 type="screen16x9"/>
  <p:notesSz cx="6858000" cy="9144000"/>
</p:presentation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a="http://schemas.openxmlformats.org/drawingml/2006/main" xmlns:r="http://schemas.openxmlformats.org/officeDocument/2006/relationships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 lang="tr-TR" sz="4400" b="1">
          <a:solidFill>
            <a:schemeClr val="lt1"/>
          </a:solidFill>
          <a:latin typeface="+mj-lt"/>
        </a:defRPr>
      </a:lvl1pPr>
    </p:titleStyle>
    <p:bodyStyle>
      <a:lvl1pPr marL="342900" indent="-342900">
        <a:defRPr lang="tr-TR" sz="1800">
          <a:solidFill>
            <a:schemeClr val="lt1"/>
          </a:solidFill>
          <a:latin typeface="+mn-lt"/>
        </a:defRPr>
      </a:lvl1pPr>
    </p:bodyStyle>
    <p:otherStyle>
      <a:defPPr>
        <a:defRPr lang="tr-TR">
          <a:solidFill>
            <a:schemeClr val="lt1"/>
          </a:solidFill>
          <a:latin typeface="+mn-lt"/>
        </a:defRPr>
      </a:def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Modern tıbbın babası olarak kabul edilen ve kendi adıyla anılan bir yeminle tanınan Antik Yunan hekimi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Aristo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Sokrates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Hipokrat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Galen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1928 yılında penisilini keşfederek antibiyotik çağını başlatan İskoç bilim insanı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Louis Pasteur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Alexander Fleming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Robert Koch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Edward Jenner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İbn-i Sina'nın tıp dünyasında yüzyıllarca ders kitabı olarak okutulan ünlü eseri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Müfredat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Kitabü'l-Havi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El-Kanun fi't-Tıb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Teşrih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Çiçek hastalığına karşı ilk başarılı aşıyı geliştirerek immünolojinin temelini atan isim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Edward Jenner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Joseph Lister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Wilhelm Röntgen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Florence Nightingale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Kan dolaşımını bilimsel olarak ilk kez doğru tanımlayan 17. yüzyıl İngiliz hekimi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William Harvey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Andreas Vesalius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Ignaz Semmelweis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Paracelsus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Mikropların hastalıkların temel nedeni olduğunu kanıtlayan ve pastörizasyon yöntemini geliştiren bilim insanı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Gregor Mendel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Robert Koch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Charles Darwin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Louis Pasteur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DNA'nın çift sarmal yapısını keşfeden bilim insanları kimlerdir?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Watson ve Crick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Rosalind Franklin ve Maurice Wilkins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Marie Curie ve Pierre Curie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Linus Pauling ve Barbara McClintock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1895 yılında X-ışınlarını keşfederek tıbbi görüntülemenin öncüsü olan fizikçi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Wilhelm Röntgen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Albert Einstein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Nikola Tesla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Thomas Edison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Hangi yüzyıl, anatomik çalışmaların kilise baskısından kurtulup modern cerrahinin temellerinin atıldığı Rönesans dönemine denk gelir?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19. Yüzyıl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14. Yüzyıl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12. Yüzyıl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16. Yüzyıl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Modern hemşireliğin kurucusu kabul edilen ve 'Lambalı Kadın' olarak bilinen kişi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Clara Barton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Florence Nightingale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Dorothea Dix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Elizabeth Blackwell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Anestezi (eter) ilk kez hangi yüzyılda cerrahi operasyonlarda kullanılmaya başlanmıştır?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17. Yüzyıl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20. Yüzyıl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18. Yüzyıl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19. Yüzyıl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İlk başarılı insan kalp nakli 1967 yılında hangi cerrah tarafından gerçekleştirilmiştir?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Christiaan Barnard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Denton Cooley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Norman Shumway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Michael DeBakey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Bilinç kapalı, solunum ve dolaşım yoksa hangi temel yaşam desteği uygulanmalıdır?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Sadece baş-çene pozisyonu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Kalp masajı ve suni solunum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Sırtına vurma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Sadece şok pozisyonu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Yetişkin bir kazazedeye yapılan kalp masajında göğüs kemiği ne kadar aşağı çöktürülmelidir?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5-6 cm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8-10 cm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1-2 cm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12 cm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Kanamalı bir yarada turnike uygulaması hangi durumda tercih edilmelidir?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Parmak kesiklerinde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Hafif sıyrıklarda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Uzuv kopması gibi durdurulamayan kanamalarda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Burun kanamasında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Kişinin boğazına yabancı cisim kaçtığında uygulanan manevranın adı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Rautek manevrası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Şok manevrası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Koma manevrası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Heimlich manevrası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Kırık şüphesi olan bir bölgeye ilk yardımda temel kural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Sabitlemek (tespit etmek)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Hemen düzeltmeye çalışmak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Sıcak uygulama yapmak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Masaj yapmak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Koma pozisyonu hangi durumlarda uygulanır?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Kırık vakalarında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Bilinç kapalı ancak solunum varsa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Solunum durduğunda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 krizi geçirenlerde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Yanıklarda ilk yapılması gereken işlem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Diş macunu sürmek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Yanan bölgeyi soğuk su altında tutmak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Yara bandı yapıştırmak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Yoğurt sürmek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112 Acil Çağrı Merkezi'ne bilgi verirken hangisi öncelikli olmalıdır?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Kendi telefon numaranız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Havanın durumu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Olayın üzerinden ne kadar geçtiği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Olay yerinin tam ve açık adresi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Sarıca sokması veya arı sokması durumunda ilk yapılması gereken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Alkol sürmek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İğneyi cımbızla çekmek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Bölgeyi soğuk uygulama ile rahatlatmak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Sıcak havlu koymak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Şok pozisyonunda kazazedenin vücudu nasıl konumlandırılmalıdır?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Ayaklar 30 cm yukarı kaldırılarak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Yüzüstü yatırılarak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Baş 30 cm aşağıda tutularak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Oturur vaziyette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Epilepsi (sara) nöbeti geçiren birine ne yapılmamalıdır?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Kıyafetleri gevşetilmelidir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Ağzına bir şey sokulmaya çalışılmamalıdır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Etrafındaki tehlikeli eşyalar çekilmelidir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Kolları ve bacakları sıkıca tutulmalıdır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Donma vakalarında vücut ısısını yükseltmek için nasıl bir yol izlenmelidir?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Hızlıca sıcak su banyosu yaptırılmalıdır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Doğrudan ateşin önüne oturtulmalıdır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Alkol verilerek damarlar genişletilmelidir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Yavaş ve kademeli bir şekilde ısıtılmalıdır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vücudundaki en büyük organ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Deri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Karaciğer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Beyin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Yetişkin bir insanda normalde kaç adet kemik bulunur?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220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215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198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206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Kanı vücuda pompalayan organımız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Mide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Karaciğer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Kalp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vücudundaki en sert madde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Diş minesi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Tırnak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Kıkırdak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Kemik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Vücudumuzda oksijen taşıyan kan hücreleri hangileridir?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Trombosit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Plazma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Alyuvar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Akyuvar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 en çok bulunan mineral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Demir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Potasyum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Kalsiyum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Magnezyum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Sindirim sistemi organı olmayan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İnce bağırsak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Akciğer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Mide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Yemek borusu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Vücudun en büyük iç organı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Mide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Karaciğer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Böbrek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Hangi kan grubu 'genel verici' olarak bilinir?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 RH+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AB RH+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 RH-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0 RH-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İskelet sistemimizin temel destek yapısı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Sinirler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Damarlar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Kaslar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Kemikler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beyni hangi sistemin merkezidir?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Sinir sistemi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Boşaltım sistemi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Dolaşım sistemi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Sindirim sistemi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Vücudun su dengesini sağlayan temel organ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Böbrekler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Akciğerler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Pankreas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Gözde renkli olan bölüme ne ad verilir?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Retina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Göz bebeği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Kornea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İris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Kasları kemiklere bağlayan dokuya ne denir?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Kıkırdak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Eklem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Tendon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Sinir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 toplam kaç akciğer bulunur?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40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Modern tıbbın babası olarak kabul edilen antik çağ hekimi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Aristo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İbn-i Sina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1b5e2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b="1" dirty="0">
                <a:solidFill>
                  <a:srgbClr val="ffffff"/>
                </a:solidFill>
                <a:latin typeface="Calibri"/>
              </a:rPr>
              <a:t>Hipokrat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Galen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ilgiYarismasi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667EEA"/>
      </a:accent1>
      <a:accent2>
        <a:srgbClr val="764BA2"/>
      </a:accent2>
      <a:accent3>
        <a:srgbClr val="2E7D32"/>
      </a:accent3>
      <a:accent4>
        <a:srgbClr val="F59E0B"/>
      </a:accent4>
      <a:accent5>
        <a:srgbClr val="3B82F6"/>
      </a:accent5>
      <a:accent6>
        <a:srgbClr val="10B981"/>
      </a:accent6>
      <a:hlink>
        <a:srgbClr val="667EEA"/>
      </a:hlink>
      <a:folHlink>
        <a:srgbClr val="764BA2"/>
      </a:folHlink>
    </a:clrScheme>
    <a:fontScheme name="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</a:schemeClr>
            </a:gs>
            <a:gs pos="100000">
              <a:schemeClr val="phClr">
                <a:shade val="50000"/>
              </a:schemeClr>
            </a:gs>
          </a:gsLst>
          <a:lin ang="16200000" scaled="0"/>
        </a:gradFill>
        <a:solidFill>
          <a:schemeClr val="phClr">
            <a:tint val="95000"/>
          </a:schemeClr>
        </a:soli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63000"/>
          </a:schemeClr>
        </a:solidFill>
      </a:bgFillStyleLst>
    </a:fmtScheme>
  </a:themeElements>
</a:theme>
</file>