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</Types>
</file>

<file path=_rels/.rels>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p="http://schemas.openxmlformats.org/presentationml/2006/main" xmlns:a="http://schemas.openxmlformats.org/drawingml/2006/main" xmlns:r="http://schemas.openxmlformats.org/officeDocument/2006/relationships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</p:sldIdLst>
  <p:sldSz cx="12192000" cy="6858000" type="screen16x9"/>
  <p:notesSz cx="6858000" cy="9144000"/>
</p:presentation>
</file>

<file path=ppt/_rels/presentation.xml.rels>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40" Type="http://schemas.openxmlformats.org/officeDocument/2006/relationships/slide" Target="slides/slide39.xml"/><Relationship Id="rId41" Type="http://schemas.openxmlformats.org/officeDocument/2006/relationships/slide" Target="slides/slide40.xml"/></Relationships>
</file>

<file path=ppt/slideLayouts/_rels/slideLayout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p="http://schemas.openxmlformats.org/presentationml/2006/main" xmlns:a="http://schemas.openxmlformats.org/drawingml/2006/main" xmlns:r="http://schemas.openxmlformats.org/officeDocument/2006/relationships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>
        <a:defRPr lang="tr-TR" sz="4400" b="1">
          <a:solidFill>
            <a:schemeClr val="lt1"/>
          </a:solidFill>
          <a:latin typeface="+mj-lt"/>
        </a:defRPr>
      </a:lvl1pPr>
    </p:titleStyle>
    <p:bodyStyle>
      <a:lvl1pPr marL="342900" indent="-342900">
        <a:defRPr lang="tr-TR" sz="1800">
          <a:solidFill>
            <a:schemeClr val="lt1"/>
          </a:solidFill>
          <a:latin typeface="+mn-lt"/>
        </a:defRPr>
      </a:lvl1pPr>
    </p:bodyStyle>
    <p:otherStyle>
      <a:defPPr>
        <a:defRPr lang="tr-TR">
          <a:solidFill>
            <a:schemeClr val="lt1"/>
          </a:solidFill>
          <a:latin typeface="+mn-lt"/>
        </a:defRPr>
      </a:defPPr>
    </p:otherStyle>
  </p:txStyles>
</p:sldMaster>
</file>

<file path=ppt/slides/_rels/slide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Ay'da kurulacak bir üs için en kritik kaynaklardan biri olan ve kutup bölgelerinde bulunduğu tespit edilen madde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Su buzu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Doğal gaz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Kömür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Altın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Mars'ın atmosferinin büyük bir kısmını hangi gaz oluşturur?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Oksijen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Hidrojen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Karbondioksit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Azot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Uzay kolonilerinde bitki yetiştirmek için kullanılan, topraksız tarım yöntemine ne ad verilir?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Seracılık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Konvansiyonel tarım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Permakültür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Hidroponik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Mars'a yapılacak bir yolculuk, mevcut teknolojiyle ortalama ne kadar sürer?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6 ay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 ay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 hafta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2 yıl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Ay yüzeyindeki toz tabakasına verilen bilimsel isim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Bazalt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Obsidyen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Granit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Regolit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Mars'taki en yüksek yanardağ olan Olympus Mons'un özelliği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Güneş sistemindeki en büyük yanardağdır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Deniz seviyesinin altındadır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Aktif bir volkandır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Sürekli lav püskürtür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Ay'da gece ve gündüz arasındaki sıcaklık farkı yaklaşık ne kadardır?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50 derece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100 derece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200 derece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300 derece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Mars'ın yörüngesinde dönen ve kolonileşme sürecinde iletişim için kritik olan doğal uyduları hangileridir?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Phobos ve Deimos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Io ve Callisto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Europa ve Ganymede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Titan ve Rhea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Uzay istasyonlarında ve kolonilerde radyasyondan korunmak için en etkili yöntem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Daha fazla oksijen pompalamak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Daha ince kıyafetler giymek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Yeraltı yaşam alanları kurmak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Güneş panellerini artırmak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Ay'ın yerçekimi, Dünya'nın yerçekiminin yaklaşık kaçta biridir?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Yarısı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Dörtte biri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Onda biri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Altıda biri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Mars'ta oksijen üretmek için NASA'nın MOXIE deneyi hangi gazı kullanmaktadır?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Helyum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Metan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Karbondioksit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Argon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Ay'ın Dünya'ya her zaman aynı yüzünü göstermesinin nedeni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Dünya'nın çekim gücünün Ay'ı durdurması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Güneş'in yarattığı kütleçekim kilidi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Ay'ın kendi ekseni etrafında dönmemesi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Kendi ekseni etrafındaki dönme hızı ile yörünge hızının eşit olması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Güneş sistemimizde 'Kızıl Gezegen' olarak bilinen gezegen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Jüpiter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Venüs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Satürn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Mars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NASA'nın 2021 yılında Mars'a indirdiği ve Jezero Krateri'ni araştıran keşif aracı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Spirit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Opportunity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Perseverance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Curiosity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Bir yıldızın kendi içine çökerek oluşturduğu, ışığın bile kaçamadığı yoğun çekim alanına ne ad verilir?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Nötron Yıldızı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Nebula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Süpernova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Kara Delik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Hubble Uzay Teleskobu'nun yerini alan ve evrenin en eski galaksilerini görüntüleyen gelişmiş teleskop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Spitzer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Kepler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James Webb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Chandra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Güneş sistemindeki en büyük gezegen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Uranüs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Neptün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Satürn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Jüpiter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Ay'a ayak basan ilk insan kimdir?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Yuri Gagarin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Neil Armstrong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Buzz Aldrin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Michael Collins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Güneş'e en yakın gezegen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Dünya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Merkür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Mars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Venüs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Uzaya çıkan ilk insan kimdir?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Valentina Tereşkova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John Glenn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Alan Shepard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Yuri Gagarin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Satürn gezegenini diğerlerinden ayıran en belirgin fiziksel özellik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Belirgin halka sistemine sahip olması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Katı bir yüzeye sahip olması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Güneş'e en uzak olması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Çok sayıda uydusu olması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Bir yıldızın ömrünün sonunda patlamasına ne ad verilir?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Proton Yıldızı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Beyaz Cüce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Kızıl Dev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Süpernova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Güneş sistemi dışındaki gezegenlere ne ad verilir?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Asteroitler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Ötegezegenler (Exoplanet)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Doğal uydular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Cüce gezegenler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Güneş'in dünyaya en yakın yıldız olduğu düşünülürse, Dünya'ya en yakın ikinci yıldız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Sirius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Proxima Centauri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Polaris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Betelgeuse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NASA'nın Ay'a insanlı uçuşlar gerçekleştirdiği tarihi programın adı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Apollo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Skylab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Artemis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Gemini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Güneş sistemindeki en küçük gezegen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Venüs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Plüton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Mars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Merkür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Samanyolu galaksisinin merkezinde ne olduğu tahmin edilmektedir?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Süper kütleli bir kara delik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Dev bir gezegen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Büyük bir yıldız kümesi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Duran bir nebulamsı gaz bulutu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Dünya'nın doğal uydusu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Mars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Ay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Jüpiter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Güneş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Güneş sistemimizin merkezindeki yıldızın adı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Sirius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Güneş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Kutup Yıldızı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Vega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Uzaya gönderilen ilk yapay uydu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Explorer 1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Voyager 1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Hubble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Sputnik 1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Kızıl Gezegen olarak bilinen gezegen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Venüs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Merkür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Satürn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Mars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Uzay mekiği fırlatılan merkezlerin genel adı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Gözlemevi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Radar İstasyonu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Havalimanı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Uzay Üssü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Astronotların uzayda yaşadığı yerin adı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Uzay Oteli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Uzay Üssü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Uzay İstasyonu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Uzay Gemisi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Dünya'nın atmosferi dışında kalan bölgeye ne denir?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Atmosfer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Uzay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Stratosfer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İyonosfer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Yıldızları ve gezegenleri inceleyen bilim dalı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Biyoloji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Jeoloji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Astronomi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Astroloji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Güneş sisteminde halkasıyla en ünlü gezegen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Neptün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Uranüs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Mars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Satürn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Uluslararası Uzay İstasyonu'nda (ISS) astronotlar ne yapar?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Tatil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Madencilik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Turizm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Bilimsel araştırma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Hangi gezegen Dünya'ya en yakın komşudur?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Satürn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Venüs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Jüpiter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Plüton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Türkiye'nin uzay çalışmalarını yürüten kurumun adı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ASELSAN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TUA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TÜBİTAK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ROKETSAN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4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40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TUA'nın açılımı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Türkiye Uzay Akademisi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Türk Uzay Ağı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Türk Uzay Ajansı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Türkiye Uzay Araştırmaları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BilgiYarismasi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667EEA"/>
      </a:accent1>
      <a:accent2>
        <a:srgbClr val="764BA2"/>
      </a:accent2>
      <a:accent3>
        <a:srgbClr val="2E7D32"/>
      </a:accent3>
      <a:accent4>
        <a:srgbClr val="F59E0B"/>
      </a:accent4>
      <a:accent5>
        <a:srgbClr val="3B82F6"/>
      </a:accent5>
      <a:accent6>
        <a:srgbClr val="10B981"/>
      </a:accent6>
      <a:hlink>
        <a:srgbClr val="667EEA"/>
      </a:hlink>
      <a:folHlink>
        <a:srgbClr val="764BA2"/>
      </a:folHlink>
    </a:clrScheme>
    <a:fontScheme name="Office">
      <a:majorFont>
        <a:latin typeface="Calibri Light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</a:schemeClr>
            </a:gs>
            <a:gs pos="100000">
              <a:schemeClr val="phClr">
                <a:shade val="50000"/>
              </a:schemeClr>
            </a:gs>
          </a:gsLst>
          <a:lin ang="16200000" scaled="0"/>
        </a:gradFill>
        <a:solidFill>
          <a:schemeClr val="phClr">
            <a:tint val="95000"/>
          </a:schemeClr>
        </a:solidFill>
      </a:fillStyleLst>
      <a:lnStyleLst>
        <a:ln w="6350">
          <a:solidFill>
            <a:schemeClr val="phClr"/>
          </a:solidFill>
          <a:prstDash val="solid"/>
        </a:ln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solidFill>
          <a:schemeClr val="phClr">
            <a:shade val="63000"/>
          </a:schemeClr>
        </a:solidFill>
      </a:bgFillStyleLst>
    </a:fmtScheme>
  </a:themeElements>
</a:theme>
</file>