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</Types>
</file>

<file path=_rels/.rels>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p="http://schemas.openxmlformats.org/presentationml/2006/main" xmlns:a="http://schemas.openxmlformats.org/drawingml/2006/main" xmlns:r="http://schemas.openxmlformats.org/officeDocument/2006/relationships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</p:sldIdLst>
  <p:sldSz cx="12192000" cy="6858000" type="screen16x9"/>
  <p:notesSz cx="6858000" cy="9144000"/>
</p:presentation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slide" Target="slides/slide39.xml"/><Relationship Id="rId41" Type="http://schemas.openxmlformats.org/officeDocument/2006/relationships/slide" Target="slides/slide40.xml"/></Relationships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p="http://schemas.openxmlformats.org/presentationml/2006/main" xmlns:a="http://schemas.openxmlformats.org/drawingml/2006/main" xmlns:r="http://schemas.openxmlformats.org/officeDocument/2006/relationships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>
        <a:defRPr lang="tr-TR" sz="4400" b="1">
          <a:solidFill>
            <a:schemeClr val="lt1"/>
          </a:solidFill>
          <a:latin typeface="+mj-lt"/>
        </a:defRPr>
      </a:lvl1pPr>
    </p:titleStyle>
    <p:bodyStyle>
      <a:lvl1pPr marL="342900" indent="-342900">
        <a:defRPr lang="tr-TR" sz="1800">
          <a:solidFill>
            <a:schemeClr val="lt1"/>
          </a:solidFill>
          <a:latin typeface="+mn-lt"/>
        </a:defRPr>
      </a:lvl1pPr>
    </p:bodyStyle>
    <p:otherStyle>
      <a:defPPr>
        <a:defRPr lang="tr-TR">
          <a:solidFill>
            <a:schemeClr val="lt1"/>
          </a:solidFill>
          <a:latin typeface="+mn-lt"/>
        </a:defRPr>
      </a:def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Okulda bir arkadaşın sana kaba davranırsa ilk olarak ne yapmalısın?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Sınıftan kaçmalısın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Ona daha kötü davranmalısın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Durumu nazikçe konuşarak çözmeye çalışmalı veya öğretmenine bildirmelisin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Okulu bırakmalısın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Okul kaynaklarını (elektrik, su, kağıt) verimli kullanmak için aşağıdakilerden hangisini yapmalıyız?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Sıraların üzerine yazı yazmalıyız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Sınıftan çıkarken ışıkları kapatmalıyız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Muslukları açık bırakmalıyız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Kağıtları gereksiz yere karalamalıyız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Kendi yeteneklerini ve ilgi alanlarını keşfetmek için hangisi en doğru yoldur?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Farklı etkinlikleri deneyip hangilerinden keyif aldığını gözlemlemek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başkalarının yaptıklarını taklit etmek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televizyon izlemek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Hiçbir şey yapmadan oturmak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Evdeki sorumluluklarımızı yerine getirmek ailemize nasıl bir katkı sağlar?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Ev işlerinin daha hızlı bitmesini ve huzurlu bir ortam oluşmasını sağlar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Hiçbir faydası olmaz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annemizin yorulmasını sağlar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Ailemizin bize daha çok kızmasını sağlar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Adres bilgilerini doğru ifade etmek neden önemlidir?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Arkadaşımıza hava atmak için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öğretmenimize söylemek için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Ödevimizi tamamlamak için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Kaybolduğumuzda veya yardıma ihtiyacımız olduğunda bulunabilmemiz için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Deprem anında kapalı bir alandaysak ne yapmalıyız?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Hemen balkona çıkıp bağırmalıyız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Asansöre binip aşağı inmeliyiz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Çök-kapan-tutun yöntemini uygulamalıyız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Merdivenlere doğru koşmalıyız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Trafikte yaya geçidi olmayan bir yerde karşıdan karşıya geçerken hangisi doğrudur?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Arkadaşımızın elini bırakıp hızlıca geçmeliyiz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Yolu kontrol edip güvenli olduğunda, dik bir açıyla geçmeliyiz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Koşarak geçmeliyiz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Gözlerimizi kapatıp geçmeliyiz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Sağlıklı ve dengeli beslenmek için tabağımızda hangisi daha çok bulunmalıdır?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Cips ve gazlı içecekler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Hazır paketli atıştırmalıklar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şekerli gıdalar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Taze sebze, meyve ve protein kaynakları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Kişisel temizliğimizi korumak için aşağıdakilerden hangisi yanlıştır?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Düzenli banyo yapmak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Yemeklerden önce ve sonra ellerimizi yıkamak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Dişlerimizi günde iki kez fırçalamak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Kirli kıyafetleri günlerce giymeye devam etmek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Geri dönüşümün doğaya sağladığı en büyük katkı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Çöplerin daha çok yer kaplamasını sağlamak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Doğal kaynakların korunmasını ve atıkların azalmasını sağlamak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Daha fazla ağaç kesilmesini sağlamak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Fabrikaların daha çok çalışmasını sağlamak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Mustafa Kemal Atatürk'ün çocukluk hayatı ile ilgili hangisi doğrudur?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Atatürk çocukken hiç oyun oynamamıştır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Atatürk Selanik'te doğmuştur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Atatürk hiç okula gitmemiştir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Atatürk'ün babası Zübeyde Hanım'dır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29 Ekim Cumhuriyet Bayramı'nı kutlamamızın sebebi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Cumhuriyetin ilan edilişini kutlamaktır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hediye almak içindir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Yaz mevsiminin bitişini kutlamaktır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Okulların tatil olmasıdır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Kültürel değerlerimizi yansıtan geleneksel çocuk oyunlarımızdan biri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İnternet oyunları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Video oyunları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Saklambaç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Bilgisayar oyunları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Teknolojik araçları kullanırken güvenliğimiz için hangisini yapmamalıyız?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İnternetten tanıştığımız kişilerle buluşmalıyız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Tanımadığımız kişilere kişisel bilgilerimizi vermemeliyiz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Güvenli sitelerde ödev araştırması yapmalıyız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İnternette uzun süre kalarak sağlığımızı bozmamalıyız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İlimizin yöneticisi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Cumhurbaşkanı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Muhtar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Belediye Başkanı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Vali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Okulda bir arkadaşın sana kaba davrandığında veya seni üzdüğünde ne yapmalısın?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Olanları kimseye söylemeden içine atmalısın.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Sınıftan gizlice çıkıp eve gitmelisin.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Durumu hemen bir öğretmene veya güvendiğin bir yetişkine anlatmalısın.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Ona daha kötü davranmalısın.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Okul kaynaklarını (elektrik, su, kağıt) verimli kullanmak için aşağıdakilerden hangisini yapmalısın?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Akıllı tahtayı teneffüslerde açık bırakmalısın.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Sınıftan çıkarken ışıkları kapatmalısın.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Muslukları açık bırakıp hızlıca oyun oynamaya gitmelisin.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Kağıtları sadece bir yüzünü kullanıp çöpe atmalısın.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Aşağıdakilerden hangisi evde sorumluluk aldığını gösteren bir davranıştır?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Yemekleri beğenmeyip reddetmek.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Kıyafetlerini yere atmak.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Televizyonun sesini çok açmak.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Kendi oyuncaklarını toplamak.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Bir deprem anında okuldaysan, güvenliğin için ilk olarak ne yapmalısın?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Çök-kapan-tutun hareketini yaparak güvenli bir yerde beklemelisin.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Sınıfın kapısını kilitleyip saklanmalısın.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Merdivenlerden hızla aşağı koşmalısın.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Cam kenarına gidip dışarıyı izlemelisin.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Trafik ışıklarında yayalar için kırmızı ışık yandığında ne yapmalıyız?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Sağa sola bakıp yola devam etmeliyiz.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Bekleme yapmadan yola çıkmalıyız.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Hızlıca koşarak karşıya geçmeliyiz.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Durup yeşil ışığın yanmasını beklemeliyiz.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Sağlıklı ve dengeli beslenmek için aşağıdakilerden hangisini tüketmeliyiz?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Mevsiminde taze sebze ve meyveler.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Sürekli hazır paketli gıdalar.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şekerli yiyecekler.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Her öğünde sadece cips ve kola.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Atatürk’ün çocukluk hayatı ile ilgili verilen bilgilerden hangisi doğrudur?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Çiftlik hayatından hiç hoşlanmamıştır.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Selanik’te doğmuştur.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İstanbul’da doğmuştur.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Hiç okula gitmemiştir.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Kullanılmış kağıt, cam ve plastikleri geri dönüşüm kutularına atmak neden önemlidir?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Çöplerin daha hızlı dolması için.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belediye öyle istediği için.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Doğayı korumak ve kaynakları tasarruflu kullanmak için.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Daha az çöp poşeti harcamak için.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Aşağıdakilerden hangisi ülkemizin yönetim birimlerinden biridir?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Okyanus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Yıldız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Kıta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Köy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Kendi ilgi alanlarını ve yeteneklerini keşfetmiş bir öğrenci ne yapar?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Yetenekli olduğu alanlarda kendini geliştirmek için çaba gösterir.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Hiçbir şey yapmadan sadece izler.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Herkesin yaptığı işi yapmaya çalışır.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Yeteneklerini kimseyle paylaşmaz.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Kişisel temizliğimizi korumak için aşağıdakilerden hangisini yapmalıyız?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Ellerimizi sadece dışarıdan gelince yıkamalıyız.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Dişlerimizi günde en az iki kez fırçalamalıyız.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Kıyafetlerimizi kirli olsa bile değiştirmemeliyiz.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Banyo yapmayı sadece tatillerde tercih etmeliyiz.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Millî bayramlarımızdan olan 29 Ekim'in önemi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Cumhuriyetimizin ilan edildiği gündür.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Çocukların bayramıdır.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Okulların açıldığı gündür.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Atatürk'ün doğum günüdür.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Teknolojik araçları (tablet, bilgisayar) kullanırken en güvenli davranış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İnternette tanımadığımız kişilerle sohbet etmek.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Güvenli ve onaylanmış sitelerde, ailemizin bilgisi dahilinde vakit geçirmek.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Kişisel bilgilerimizi herkesle paylaşmak.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Ekran başında saatlerce hiç kalkmadan oturmak.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Kültürel değerlerimizi yansıtan geleneksel oyunlarımızdan biri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Bilgisayar oyunu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Saklambaç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Modern dans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Video izleme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Adresimizi bilmek bize hangi durumda yardımcı olur?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ödev yaparken.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arkadaşımızın evine giderken.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Kaybolduğumuzda veya bir yere kargo beklediğimizde.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Tatil planı yaparken.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Okulda arkadaşımızla bir anlaşmazlık yaşadığımızda öncelikle ne yapmalıyız?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Ona küsmeliyiz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Öğretmene şikayet etmeliyiz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Konuşarak çözüm aramalıyız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Sınıftan çıkmalıyız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Aşağıdakilerden hangisi okul kaynaklarını verimli kullanmaya örnektir?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Kağıtları israf etmemek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Muslukları açık bırakmak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Sınıfın ışığını gereksiz yakmak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Sıraları karalamak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Sınıf kuralları neden gereklidir?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Öğretmeni yormak için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Sınıfı süslemek için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Düzenli ve huzurlu bir ortam için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ceza vermek için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Okulda yeni bir öğrenci gördüğümüzde nasıl davranmalıyız?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Kendi arkadaş grubumuza almamalıyız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Onu görmezden gelmeliyiz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Kendimizi tanıtıp onu gruba dahil etmeliyiz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derslerde konuşmalıyız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Okul eşyalarımıza zarar veren birini gördüğümüzde ne yapmalıyız?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Ona katılarak zarar vermeliyiz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Nazikçe uyarıp öğretmenimize haber vermeliyiz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Görmezden gelmeliyiz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Ondan korkup kaçmalıyız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Teneffüslerde sınıf içerisinde koşmak neden tehlikelidir?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Öğretmenimiz kızdığı için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Sınıf kirlendiği için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Bir yerlere çarpıp yaralanabileceğimiz için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Ders saatini unutturacağı için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Aşağıdakilerden hangisi okulda uyulması gereken kurallardan biridir?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Çöpleri çöp kutusuna atmak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Başkalarının eşyalarını izinsiz almak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Koridorlarda bağırmak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Sıraların üzerine yazı yazmak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Okul eşyalarımızı korumak kime fayda sağlar?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Tüm okul topluluğuna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okul müdürüne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öğretmenlere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temizlik görevlilerine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Okula heyecanla başlamak neden önemlidir?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Çünkü okul sadece oyun yeridir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Öğrenme isteğimizi artırır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Ders çalışmak istemediğimiz içindir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arkadaş bulmak içindir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4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40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Sınıf panosunu düzenlerken nelere dikkat etmeliyiz?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kendi resimlerimizi asmalıyız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Panoyu hiç süslememeliyiz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Herkesin katılımına önem vermeliyiz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öğretmen asmalıdır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BilgiYarismasi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667EEA"/>
      </a:accent1>
      <a:accent2>
        <a:srgbClr val="764BA2"/>
      </a:accent2>
      <a:accent3>
        <a:srgbClr val="2E7D32"/>
      </a:accent3>
      <a:accent4>
        <a:srgbClr val="F59E0B"/>
      </a:accent4>
      <a:accent5>
        <a:srgbClr val="3B82F6"/>
      </a:accent5>
      <a:accent6>
        <a:srgbClr val="10B981"/>
      </a:accent6>
      <a:hlink>
        <a:srgbClr val="667EEA"/>
      </a:hlink>
      <a:folHlink>
        <a:srgbClr val="764BA2"/>
      </a:folHlink>
    </a:clrScheme>
    <a:fontScheme name="Office">
      <a:majorFont>
        <a:latin typeface="Calibri Light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</a:schemeClr>
            </a:gs>
            <a:gs pos="100000">
              <a:schemeClr val="phClr">
                <a:shade val="50000"/>
              </a:schemeClr>
            </a:gs>
          </a:gsLst>
          <a:lin ang="16200000" scaled="0"/>
        </a:gradFill>
        <a:solidFill>
          <a:schemeClr val="phClr">
            <a:tint val="95000"/>
          </a:schemeClr>
        </a:solidFill>
      </a:fillStyleLst>
      <a:lnStyleLst>
        <a:ln w="6350">
          <a:solidFill>
            <a:schemeClr val="phClr"/>
          </a:solidFill>
          <a:prstDash val="solid"/>
        </a:ln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solidFill>
          <a:schemeClr val="phClr">
            <a:shade val="63000"/>
          </a:schemeClr>
        </a:solidFill>
      </a:bgFillStyleLst>
    </a:fmtScheme>
  </a:themeElements>
</a:theme>
</file>