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</Types>
</file>

<file path=_rels/.rels>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p="http://schemas.openxmlformats.org/presentationml/2006/main" xmlns:a="http://schemas.openxmlformats.org/drawingml/2006/main" xmlns:r="http://schemas.openxmlformats.org/officeDocument/2006/relationships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</p:sldIdLst>
  <p:sldSz cx="12192000" cy="6858000" type="screen16x9"/>
  <p:notesSz cx="6858000" cy="9144000"/>
</p:presentation>
</file>

<file path=ppt/_rels/presentation.xml.rels>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40" Type="http://schemas.openxmlformats.org/officeDocument/2006/relationships/slide" Target="slides/slide39.xml"/><Relationship Id="rId41" Type="http://schemas.openxmlformats.org/officeDocument/2006/relationships/slide" Target="slides/slide40.xml"/></Relationships>
</file>

<file path=ppt/slideLayouts/_rels/slideLayout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p="http://schemas.openxmlformats.org/presentationml/2006/main" xmlns:a="http://schemas.openxmlformats.org/drawingml/2006/main" xmlns:r="http://schemas.openxmlformats.org/officeDocument/2006/relationships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>
        <a:defRPr lang="tr-TR" sz="4400" b="1">
          <a:solidFill>
            <a:schemeClr val="lt1"/>
          </a:solidFill>
          <a:latin typeface="+mj-lt"/>
        </a:defRPr>
      </a:lvl1pPr>
    </p:titleStyle>
    <p:bodyStyle>
      <a:lvl1pPr marL="342900" indent="-342900">
        <a:defRPr lang="tr-TR" sz="1800">
          <a:solidFill>
            <a:schemeClr val="lt1"/>
          </a:solidFill>
          <a:latin typeface="+mn-lt"/>
        </a:defRPr>
      </a:lvl1pPr>
    </p:bodyStyle>
    <p:otherStyle>
      <a:defPPr>
        <a:defRPr lang="tr-TR">
          <a:solidFill>
            <a:schemeClr val="lt1"/>
          </a:solidFill>
          <a:latin typeface="+mn-lt"/>
        </a:defRPr>
      </a:defPPr>
    </p:otherStyle>
  </p:txStyles>
</p:sldMaster>
</file>

<file path=ppt/slides/_rels/slide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Fotosentezin ışığa bağımlı reaksiyonları kloroplastın hangi kısmında gerçekleşir?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Matriks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Dış zar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Tilakoit zar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Stroma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Hücresel solunumun glikoliz evresi hücrenin hangi bölgesinde gerçekleşir?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Mitokondri matriksi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Ribozom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Mitokondri iç zarı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Sitoplazma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Fotosentezde suyun fotolizi sonucu açığa çıkan oksijenin temel işlevi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Atmosfere verilmek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ATP üretimine destek olmak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Glikozun yapısına katılmak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Klorofili yükseltgemek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Krebs döngüsü (sitrik asit döngüsü) sırasında üretilen temel enerji taşıyıcı molekül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Glikoz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FADH2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Su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NADP+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Fotosentezin ışıktan bağımsız reaksiyonlarında (Calvin döngüsü) aşağıdakilerden hangisi kullanılır?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CO2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Işık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H2O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O2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Oksijenli solunumda elektron taşıma sisteminin (ETS) son elektron alıcısı kimdir?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Su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FAD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Oksijen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NAD+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Kloroplastlarda ışığı soğuran temel pigment molekülü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Karotenoid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Antosiyanin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Ksantofil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Klorofil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Laktik asit fermentasyonu hangi canlı grubunda yaygın olarak görülür?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Bitkiler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Mantarlar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Protistalar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Çizgili kas hücreleri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Fotosentez hızını doğrudan etkileyen çevresel faktörlerden biri değildir?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Işık şiddeti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CO2 konsantrasyonu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Sıcaklık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Ribozom sayısı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Mitokondrinin iç zarındaki kıvrımlı yapıya ne ad verilir?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Lümen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Grana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Krista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Stroma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Fotosentez ve solunumun ortak özelliği aşağıdakilerden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ATP üretimi ve tüketimi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Klorofil kullanımı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Glikozun parçalanması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Oksijen üretimi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Etil alkol fermentasyonu sonucunda glikozdan ne üretilir?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Su ve CO2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Etil alkol, CO2 ve ATP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Laktik asit ve ATP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ATP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Doğal seçilim sonucunda bir popülasyonda hangi durumun gerçekleşmesi beklenir?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Çevreye uyum sağlayan genlerin nesilden nesile aktarılma oranının artması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Mutasyonların tamamen durması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Popülasyondaki birey sayısının her zaman artması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Tüm bireylerin aynı genetik yapıya sahip olması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Charles Darwin'in 'Türlerin Kökeni' adlı eserinde vurguladığı temel mekanizma aşağıdakilerden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Bireysel yaşam süresinin uzatılması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Doğal seçilim yoluyla evrim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Kazanılmış karakterlerin kalıtımı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Türlerin aniden ve birbirinden bağımsız oluşumu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Aşağıdakilerden hangisi bir popülasyonda varyasyonun (çeşitliliğin) artmasına doğrudan neden olur?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Stabilizing (dengeleyici) seçilim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eşeysiz üreme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Mutasyonlar ve eşeyli üreme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Doğal afetler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Farklı türlerin benzer çevresel koşullara uyum sağlamak için benzer özellikler geliştirmesine ne ad verilir?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Homoloji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Analoji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Adaptasyon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Iraksak evrim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Lamarck'ın evrimle ilgili 'kullanılan organ gelişir, kullanılmayan körelir' hipotezinin günümüzde kabul görmemesinin temel nedeni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Fosil kayıtlarının yetersiz olması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Doğal seçilimin bir evrim mekanizması olmaması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Canlıların sadece mutasyonla değişmesi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Kazanılmış özelliklerin kalıtsal olmaması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İnsan kolu ile yarasa kanadının kemik yapısının benzer olması aşağıdakilerden hangisi ile açıklanır?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Analog organlar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Doğal seçilim dışı kalıtım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Homolog organlar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Yakınsak evrim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Bir popülasyonda gen frekanslarının şans eseri (örneğin doğal afet sonrası) değişmesine ne ad verilir?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Yapay seçilim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Adaptasyon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Doğal seçilim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Genetik sürüklenme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Aşağıdakilerden hangisi 'uyum başarısı' (fitness) kavramını en iyi tanımlar?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Canlının hayatta kalma ve üreme başarısı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Canlının mutasyon geçirme hızı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Canlının sadece beslenme hızı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Canlının çevredeki fiziksel gücü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Evrimsel süreçte coğrafi izolasyonun temel sonucu aşağıdakilerden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Genetik çeşitliliğin artması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Türleşme sürecinin hızlanması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Mutasyonların engellenmesi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Popülasyonun yok olması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Endüstri devrimi sırasında açık renkli güvelerin azalması ve koyu renkli olanların artması hangi sürece örnektir?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Doğal seçilim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Genetik sürüklenme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Mutasyon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Yapay seçilim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Türlerin ortak bir atadan türediğini gösteren kanıtlardan biri olan 'Embriyolojik benzerlikler' hangi bilim dalı ile incelenir?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Karşılaştırmalı embriyoloji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Genetik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Mikrobiyoloji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Biyocoğrafya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Aşağıdakilerden hangisi doğal seçilimin gerçekleşmesi için gerekli olan şartlardan biri değildir?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Kalıtsal varyasyonun olması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Tüm bireylerin ortama mükemmel uyum sağlaması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Popülasyonda aşırı üreme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Çevresel kaynakların sınırlı olması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CRISPR-Cas9 sisteminde DNA dizilimini kesmekle görevli olan moleküler makas aşağıdakilerden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Helikaz enzimi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DNA polimeraz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Rehber RNA (gRNA)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Cas9 proteini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Genetiği Değiştirilmiş Organizmalar (GDO) ile ilgili aşağıdakilerden hangisi yanlıştır?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Zararlılara karşı direnç kazandırabilir.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Besin değerini artırmak için kullanılabilir.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Türler arası gen aktarımı içerebilir.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Sadece hayvanlarda uygulanabilir.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Vücudun her türlü hücre tipine dönüşebilme yeteneğine sahip olan kök hücre türü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Multipotent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Totipotent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Unipotent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Oligopotent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CRISPR teknolojisinde hedef bölgeyi tanıyan ve Cas9'u o bölgeye yönlendiren yapı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Rehber RNA (gRNA)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Plazmit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Kromozom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Ribozom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Aşağıdakilerden hangisi kök hücre tedavisinin potansiyel kullanım alanlarından biri değildir?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Organ nakli ihtiyacının azaltılması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Doğuştan gelen genetik hastalıkların tedavisi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Hasarlı dokuların onarılması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Kanserli hücrelerin iyileştirilmesi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GDO'lu ürünlerin üretiminde yaygın olarak kullanılan, bakterilerden alınan dairesel DNA parçalarına ne ad verilir?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Histon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Nükleotid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Plazmit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Kromatin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CRISPR teknolojisinin temelini oluşturan doğal savunma mekanizması hangi canlı grubunda keşfedilmiştir?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Bakteriler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Mantarlar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Algler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Virüsler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Yetişkin bireylerin vücudunda bulunan ve sadece bulunduğu dokunun hücrelerine dönüşebilen kök hücrelere ne denir?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Multipotent kök hücre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Pluripotent kök hücre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Totipotent kök hücre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Embriyonik kök hücre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GDO çalışmalarında 'transgenik' terimi neyi ifade eder?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Başka bir türden gen aktarılmış organizma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Laboratuvarda klonlanmış canlı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Doğal mutasyona uğramış organizma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Hibritleşme yoluyla üretilmiş bitki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CRISPR yöntemiyle hedeflenen gen bölgesinde yapılan işlem genellikle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DNA dizisini okuma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RNA sentezini durdurma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Proteini parçalama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DNA'da kesme ve ekleme yapma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Kök hücrelerin laboratuvar ortamında çoğaltılması ve farklı hücre tiplerine dönüştürülmesi sürecine ne denir?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Bölünme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Farklılaşma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Replikasyon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Transkripsiyon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Aşağıdakilerden hangisi GDO teknolojisinin tarımdaki avantajlarından biri olarak kabul edilir?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Daha az su tüketimi sağlama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Tohum çeşitliliğini artırma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İlaç kullanımını azaltma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Ürünlerin doğal yapısını koruma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Hücre döngüsünün G1 evresinde gerçekleşen en önemli olay aşağıdakilerden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Çekirdek zarının erimesi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Kardeş kromatitlerin ayrılması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DNA replikasyonu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Organel sayısının artışı ve büyüme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Kanser hücrelerinin normal hücrelerden en temel farkı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mitozla çoğalmaları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Ribozomlarının olmaması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Kontrolsüz ve hızlı bölünmeleri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DNA içermemeleri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Hücre döngüsünün kontrol noktalarından hangisi, DNA hasarının onarılıp onarılmadığını denetler?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G1 kontrol noktası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 kontrol noktası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 kontrol noktası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G2 kontrol noktası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4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40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M kontrol noktasında aşağıdakilerden hangisinin gerçekleşmesi beklenir?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İğ ipliklerinin kinetokorlara bağlanması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Sitokinez başlangıcı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Protein sentezinin durması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DNA'nın eşlenmesi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BilgiYarismasi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667EEA"/>
      </a:accent1>
      <a:accent2>
        <a:srgbClr val="764BA2"/>
      </a:accent2>
      <a:accent3>
        <a:srgbClr val="2E7D32"/>
      </a:accent3>
      <a:accent4>
        <a:srgbClr val="F59E0B"/>
      </a:accent4>
      <a:accent5>
        <a:srgbClr val="3B82F6"/>
      </a:accent5>
      <a:accent6>
        <a:srgbClr val="10B981"/>
      </a:accent6>
      <a:hlink>
        <a:srgbClr val="667EEA"/>
      </a:hlink>
      <a:folHlink>
        <a:srgbClr val="764BA2"/>
      </a:folHlink>
    </a:clrScheme>
    <a:fontScheme name="Office">
      <a:majorFont>
        <a:latin typeface="Calibri Light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</a:schemeClr>
            </a:gs>
            <a:gs pos="100000">
              <a:schemeClr val="phClr">
                <a:shade val="50000"/>
              </a:schemeClr>
            </a:gs>
          </a:gsLst>
          <a:lin ang="16200000" scaled="0"/>
        </a:gradFill>
        <a:solidFill>
          <a:schemeClr val="phClr">
            <a:tint val="95000"/>
          </a:schemeClr>
        </a:solidFill>
      </a:fillStyleLst>
      <a:lnStyleLst>
        <a:ln w="6350">
          <a:solidFill>
            <a:schemeClr val="phClr"/>
          </a:solidFill>
          <a:prstDash val="solid"/>
        </a:ln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solidFill>
          <a:schemeClr val="phClr">
            <a:shade val="63000"/>
          </a:schemeClr>
        </a:solidFill>
      </a:bgFillStyleLst>
    </a:fmtScheme>
  </a:themeElements>
</a:theme>
</file>