
<file path=[Content_Types].xml><?xml version="1.0" encoding="utf-8"?>
<Types xmlns="http://schemas.openxmlformats.org/package/2006/content-types"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theme/theme1.xml" ContentType="application/vnd.openxmlformats-officedocument.theme+xml"/>
  <Override PartName="/ppt/slideMasters/slideMaster1.xml" ContentType="application/vnd.openxmlformats-officedocument.presentationml.slideMaster+xml"/>
  <Override PartName="/ppt/slideLayouts/slideLayout1.xml" ContentType="application/vnd.openxmlformats-officedocument.presentationml.slideLayout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0.xml" ContentType="application/vnd.openxmlformats-officedocument.presentationml.slide+xml"/>
  <Override PartName="/ppt/slides/slide31.xml" ContentType="application/vnd.openxmlformats-officedocument.presentationml.slide+xml"/>
  <Override PartName="/ppt/slides/slide32.xml" ContentType="application/vnd.openxmlformats-officedocument.presentationml.slide+xml"/>
  <Override PartName="/ppt/slides/slide33.xml" ContentType="application/vnd.openxmlformats-officedocument.presentationml.slide+xml"/>
  <Override PartName="/ppt/slides/slide34.xml" ContentType="application/vnd.openxmlformats-officedocument.presentationml.slide+xml"/>
  <Override PartName="/ppt/slides/slide35.xml" ContentType="application/vnd.openxmlformats-officedocument.presentationml.slide+xml"/>
  <Override PartName="/ppt/slides/slide36.xml" ContentType="application/vnd.openxmlformats-officedocument.presentationml.slide+xml"/>
  <Override PartName="/ppt/slides/slide37.xml" ContentType="application/vnd.openxmlformats-officedocument.presentationml.slide+xml"/>
  <Override PartName="/ppt/slides/slide38.xml" ContentType="application/vnd.openxmlformats-officedocument.presentationml.slide+xml"/>
  <Override PartName="/ppt/slides/slide39.xml" ContentType="application/vnd.openxmlformats-officedocument.presentationml.slide+xml"/>
  <Override PartName="/ppt/slides/slide40.xml" ContentType="application/vnd.openxmlformats-officedocument.presentationml.slide+xml"/>
</Types>
</file>

<file path=_rels/.rels><?xml version="1.0" encoding="UTF-8" standalone="yes"?><Relationships xmlns="http://schemas.openxmlformats.org/package/2006/relationships"><Relationship Id="rId1" Type="http://schemas.openxmlformats.org/officeDocument/2006/relationships/officeDocument" Target="ppt/presentation.xml"/></Relationships>
</file>

<file path=ppt/presentation.xml><?xml version="1.0" encoding="utf-8"?>
<p:presentation xmlns:p="http://schemas.openxmlformats.org/presentationml/2006/main" xmlns:a="http://schemas.openxmlformats.org/drawingml/2006/main" xmlns:r="http://schemas.openxmlformats.org/officeDocument/2006/relationships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  <p:sldId id="268" r:id="rId14"/>
    <p:sldId id="269" r:id="rId15"/>
    <p:sldId id="270" r:id="rId16"/>
    <p:sldId id="271" r:id="rId17"/>
    <p:sldId id="272" r:id="rId18"/>
    <p:sldId id="273" r:id="rId19"/>
    <p:sldId id="274" r:id="rId20"/>
    <p:sldId id="275" r:id="rId21"/>
    <p:sldId id="276" r:id="rId22"/>
    <p:sldId id="277" r:id="rId23"/>
    <p:sldId id="278" r:id="rId24"/>
    <p:sldId id="279" r:id="rId25"/>
    <p:sldId id="280" r:id="rId26"/>
    <p:sldId id="281" r:id="rId27"/>
    <p:sldId id="282" r:id="rId28"/>
    <p:sldId id="283" r:id="rId29"/>
    <p:sldId id="284" r:id="rId30"/>
    <p:sldId id="285" r:id="rId31"/>
    <p:sldId id="286" r:id="rId32"/>
    <p:sldId id="287" r:id="rId33"/>
    <p:sldId id="288" r:id="rId34"/>
    <p:sldId id="289" r:id="rId35"/>
    <p:sldId id="290" r:id="rId36"/>
    <p:sldId id="291" r:id="rId37"/>
    <p:sldId id="292" r:id="rId38"/>
    <p:sldId id="293" r:id="rId39"/>
    <p:sldId id="294" r:id="rId40"/>
    <p:sldId id="295" r:id="rId41"/>
  </p:sldIdLst>
  <p:sldSz cx="12192000" cy="6858000" type="screen16x9"/>
  <p:notesSz cx="6858000" cy="9144000"/>
</p:presentation>
</file>

<file path=ppt/_rels/presentation.xml.rels><?xml version="1.0" encoding="UTF-8" standalone="yes"?>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slide" Target="slides/slide1.xml"/><Relationship Id="rId3" Type="http://schemas.openxmlformats.org/officeDocument/2006/relationships/slide" Target="slides/slide2.xml"/><Relationship Id="rId4" Type="http://schemas.openxmlformats.org/officeDocument/2006/relationships/slide" Target="slides/slide3.xml"/><Relationship Id="rId5" Type="http://schemas.openxmlformats.org/officeDocument/2006/relationships/slide" Target="slides/slide4.xml"/><Relationship Id="rId6" Type="http://schemas.openxmlformats.org/officeDocument/2006/relationships/slide" Target="slides/slide5.xml"/><Relationship Id="rId7" Type="http://schemas.openxmlformats.org/officeDocument/2006/relationships/slide" Target="slides/slide6.xml"/><Relationship Id="rId8" Type="http://schemas.openxmlformats.org/officeDocument/2006/relationships/slide" Target="slides/slide7.xml"/><Relationship Id="rId9" Type="http://schemas.openxmlformats.org/officeDocument/2006/relationships/slide" Target="slides/slide8.xml"/><Relationship Id="rId10" Type="http://schemas.openxmlformats.org/officeDocument/2006/relationships/slide" Target="slides/slide9.xml"/><Relationship Id="rId11" Type="http://schemas.openxmlformats.org/officeDocument/2006/relationships/slide" Target="slides/slide10.xml"/><Relationship Id="rId12" Type="http://schemas.openxmlformats.org/officeDocument/2006/relationships/slide" Target="slides/slide11.xml"/><Relationship Id="rId13" Type="http://schemas.openxmlformats.org/officeDocument/2006/relationships/slide" Target="slides/slide12.xml"/><Relationship Id="rId14" Type="http://schemas.openxmlformats.org/officeDocument/2006/relationships/slide" Target="slides/slide13.xml"/><Relationship Id="rId15" Type="http://schemas.openxmlformats.org/officeDocument/2006/relationships/slide" Target="slides/slide14.xml"/><Relationship Id="rId16" Type="http://schemas.openxmlformats.org/officeDocument/2006/relationships/slide" Target="slides/slide15.xml"/><Relationship Id="rId17" Type="http://schemas.openxmlformats.org/officeDocument/2006/relationships/slide" Target="slides/slide16.xml"/><Relationship Id="rId18" Type="http://schemas.openxmlformats.org/officeDocument/2006/relationships/slide" Target="slides/slide17.xml"/><Relationship Id="rId19" Type="http://schemas.openxmlformats.org/officeDocument/2006/relationships/slide" Target="slides/slide18.xml"/><Relationship Id="rId20" Type="http://schemas.openxmlformats.org/officeDocument/2006/relationships/slide" Target="slides/slide19.xml"/><Relationship Id="rId21" Type="http://schemas.openxmlformats.org/officeDocument/2006/relationships/slide" Target="slides/slide20.xml"/><Relationship Id="rId22" Type="http://schemas.openxmlformats.org/officeDocument/2006/relationships/slide" Target="slides/slide21.xml"/><Relationship Id="rId23" Type="http://schemas.openxmlformats.org/officeDocument/2006/relationships/slide" Target="slides/slide22.xml"/><Relationship Id="rId24" Type="http://schemas.openxmlformats.org/officeDocument/2006/relationships/slide" Target="slides/slide23.xml"/><Relationship Id="rId25" Type="http://schemas.openxmlformats.org/officeDocument/2006/relationships/slide" Target="slides/slide24.xml"/><Relationship Id="rId26" Type="http://schemas.openxmlformats.org/officeDocument/2006/relationships/slide" Target="slides/slide25.xml"/><Relationship Id="rId27" Type="http://schemas.openxmlformats.org/officeDocument/2006/relationships/slide" Target="slides/slide26.xml"/><Relationship Id="rId28" Type="http://schemas.openxmlformats.org/officeDocument/2006/relationships/slide" Target="slides/slide27.xml"/><Relationship Id="rId29" Type="http://schemas.openxmlformats.org/officeDocument/2006/relationships/slide" Target="slides/slide28.xml"/><Relationship Id="rId30" Type="http://schemas.openxmlformats.org/officeDocument/2006/relationships/slide" Target="slides/slide29.xml"/><Relationship Id="rId31" Type="http://schemas.openxmlformats.org/officeDocument/2006/relationships/slide" Target="slides/slide30.xml"/><Relationship Id="rId32" Type="http://schemas.openxmlformats.org/officeDocument/2006/relationships/slide" Target="slides/slide31.xml"/><Relationship Id="rId33" Type="http://schemas.openxmlformats.org/officeDocument/2006/relationships/slide" Target="slides/slide32.xml"/><Relationship Id="rId34" Type="http://schemas.openxmlformats.org/officeDocument/2006/relationships/slide" Target="slides/slide33.xml"/><Relationship Id="rId35" Type="http://schemas.openxmlformats.org/officeDocument/2006/relationships/slide" Target="slides/slide34.xml"/><Relationship Id="rId36" Type="http://schemas.openxmlformats.org/officeDocument/2006/relationships/slide" Target="slides/slide35.xml"/><Relationship Id="rId37" Type="http://schemas.openxmlformats.org/officeDocument/2006/relationships/slide" Target="slides/slide36.xml"/><Relationship Id="rId38" Type="http://schemas.openxmlformats.org/officeDocument/2006/relationships/slide" Target="slides/slide37.xml"/><Relationship Id="rId39" Type="http://schemas.openxmlformats.org/officeDocument/2006/relationships/slide" Target="slides/slide38.xml"/><Relationship Id="rId40" Type="http://schemas.openxmlformats.org/officeDocument/2006/relationships/slide" Target="slides/slide39.xml"/><Relationship Id="rId41" Type="http://schemas.openxmlformats.org/officeDocument/2006/relationships/slide" Target="slides/slide40.xml"/></Relationships>
</file>

<file path=ppt/slideLayouts/_rels/slideLayout1.xml.rels>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p="http://schemas.openxmlformats.org/presentationml/2006/main" xmlns:a="http://schemas.openxmlformats.org/drawingml/2006/main" xmlns:r="http://schemas.openxmlformats.org/officeDocument/2006/relationships" type="blank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theme" Target="../theme/theme1.xml"/></Relationships>
</file>

<file path=ppt/slideMasters/slideMaster1.xml><?xml version="1.0" encoding="utf-8"?>
<p:sldMaster xmlns:p="http://schemas.openxmlformats.org/presentationml/2006/main" xmlns:a="http://schemas.openxmlformats.org/drawing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</p:sldLayoutIdLst>
  <p:txStyles>
    <p:titleStyle>
      <a:lvl1pPr>
        <a:defRPr lang="tr-TR" sz="4400" b="1">
          <a:solidFill>
            <a:schemeClr val="lt1"/>
          </a:solidFill>
          <a:latin typeface="+mj-lt"/>
        </a:defRPr>
      </a:lvl1pPr>
    </p:titleStyle>
    <p:bodyStyle>
      <a:lvl1pPr marL="342900" indent="-342900">
        <a:defRPr lang="tr-TR" sz="1800">
          <a:solidFill>
            <a:schemeClr val="lt1"/>
          </a:solidFill>
          <a:latin typeface="+mn-lt"/>
        </a:defRPr>
      </a:lvl1pPr>
    </p:bodyStyle>
    <p:otherStyle>
      <a:defPPr>
        <a:defRPr lang="tr-TR">
          <a:solidFill>
            <a:schemeClr val="lt1"/>
          </a:solidFill>
          <a:latin typeface="+mn-lt"/>
        </a:defRPr>
      </a:defPPr>
    </p:otherStyle>
  </p:txStyles>
</p:sldMaster>
</file>

<file path=ppt/slides/_rels/slide1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3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4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5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6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7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8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9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10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11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12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13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14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15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16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17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18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19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0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1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2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3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4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5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6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7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8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9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30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31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32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33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34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35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36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37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38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39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40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slide1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bg>
      <p:bgPr>
        <a:solidFill>
          <a:srgbClr val="1a237e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12192000" cy="6858000"/>
          <a:chOff x="0" y="0"/>
          <a:chExt cx="12192000" cy="6858000"/>
        </a:xfrm>
      </p:grpSpPr>
      <p:sp>
        <p:nvSpPr>
          <p:cNvPr id="2" name="Hdr"/>
          <p:cNvSpPr txBox="1"/>
          <p:nvPr/>
        </p:nvSpPr>
        <p:spPr>
          <a:xfrm>
            <a:off x="0" y="0"/>
            <a:ext cx="12192000" cy="54864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3" name="QNum"/>
          <p:cNvSpPr txBox="1"/>
          <p:nvPr/>
        </p:nvSpPr>
        <p:spPr>
          <a:xfrm>
            <a:off x="228600" y="91440"/>
            <a:ext cx="1828800" cy="365760"/>
          </a:xfrm>
          <a:prstGeom prst="rect">
            <a:avLst/>
          </a:prstGeom>
          <a:solidFill>
            <a:srgbClr val="3949ab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Soru 1 / 40</a:t>
            </a:r>
          </a:p>
        </p:txBody>
      </p:sp>
      <p:sp>
        <p:nvSpPr>
          <p:cNvPr id="4" name="Brand"/>
          <p:cNvSpPr txBox="1"/>
          <p:nvPr/>
        </p:nvSpPr>
        <p:spPr>
          <a:xfrm>
            <a:off x="9601200" y="91440"/>
            <a:ext cx="2362200" cy="36576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r"/>
            <a:r>
              <a:rPr lang="tr-TR" sz="1600" dirty="0">
                <a:solidFill>
                  <a:srgbClr val="c5cae9"/>
                </a:solidFill>
                <a:latin typeface="Calibri"/>
              </a:rPr>
              <a:t>bilgiyarisi.com</a:t>
            </a:r>
          </a:p>
        </p:txBody>
      </p:sp>
      <p:sp>
        <p:nvSpPr>
          <p:cNvPr id="5" name="QBg"/>
          <p:cNvSpPr txBox="1"/>
          <p:nvPr/>
        </p:nvSpPr>
        <p:spPr>
          <a:xfrm>
            <a:off x="228600" y="685800"/>
            <a:ext cx="11734800" cy="2057400"/>
          </a:xfrm>
          <a:prstGeom prst="rect">
            <a:avLst/>
          </a:prstGeom>
          <a:solidFill>
            <a:srgbClr val="283593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6" name="QTxt"/>
          <p:cNvSpPr txBox="1"/>
          <p:nvPr/>
        </p:nvSpPr>
        <p:spPr>
          <a:xfrm>
            <a:off x="457200" y="720000"/>
            <a:ext cx="11278800" cy="19880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t">
            <a:normAutofit/>
          </a:bodyPr>
          <a:lstStyle/>
          <a:p>
            <a:pPr algn="l"/>
            <a:r>
              <a:rPr lang="tr-TR" sz="2200" b="1" dirty="0">
                <a:solidFill>
                  <a:srgbClr val="ffffff"/>
                </a:solidFill>
                <a:latin typeface="Calibri"/>
              </a:rPr>
              <a:t>Turizmin ekonomik önemi nedir?</a:t>
            </a:r>
          </a:p>
        </p:txBody>
      </p:sp>
      <p:sp>
        <p:nvSpPr>
          <p:cNvPr id="7" name="OBga"/>
          <p:cNvSpPr txBox="1"/>
          <p:nvPr/>
        </p:nvSpPr>
        <p:spPr>
          <a:xfrm>
            <a:off x="2286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8" name="Bdga"/>
          <p:cNvSpPr txBox="1"/>
          <p:nvPr/>
        </p:nvSpPr>
        <p:spPr>
          <a:xfrm>
            <a:off x="2286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A</a:t>
            </a:r>
          </a:p>
        </p:txBody>
      </p:sp>
      <p:sp>
        <p:nvSpPr>
          <p:cNvPr id="9" name="Opta"/>
          <p:cNvSpPr txBox="1"/>
          <p:nvPr/>
        </p:nvSpPr>
        <p:spPr>
          <a:xfrm>
            <a:off x="8229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Sadece yerel tüketimi artırması</a:t>
            </a:r>
          </a:p>
        </p:txBody>
      </p:sp>
      <p:sp>
        <p:nvSpPr>
          <p:cNvPr id="10" name="OBgb"/>
          <p:cNvSpPr txBox="1"/>
          <p:nvPr/>
        </p:nvSpPr>
        <p:spPr>
          <a:xfrm>
            <a:off x="62484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1" name="Bdgb"/>
          <p:cNvSpPr txBox="1"/>
          <p:nvPr/>
        </p:nvSpPr>
        <p:spPr>
          <a:xfrm>
            <a:off x="62484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B</a:t>
            </a:r>
          </a:p>
        </p:txBody>
      </p:sp>
      <p:sp>
        <p:nvSpPr>
          <p:cNvPr id="12" name="Optb"/>
          <p:cNvSpPr txBox="1"/>
          <p:nvPr/>
        </p:nvSpPr>
        <p:spPr>
          <a:xfrm>
            <a:off x="68427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İşsizliği artırması</a:t>
            </a:r>
          </a:p>
        </p:txBody>
      </p:sp>
      <p:sp>
        <p:nvSpPr>
          <p:cNvPr id="13" name="OBgc"/>
          <p:cNvSpPr txBox="1"/>
          <p:nvPr/>
        </p:nvSpPr>
        <p:spPr>
          <a:xfrm>
            <a:off x="2286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4" name="Bdgc"/>
          <p:cNvSpPr txBox="1"/>
          <p:nvPr/>
        </p:nvSpPr>
        <p:spPr>
          <a:xfrm>
            <a:off x="2286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C</a:t>
            </a:r>
          </a:p>
        </p:txBody>
      </p:sp>
      <p:sp>
        <p:nvSpPr>
          <p:cNvPr id="15" name="Optc"/>
          <p:cNvSpPr txBox="1"/>
          <p:nvPr/>
        </p:nvSpPr>
        <p:spPr>
          <a:xfrm>
            <a:off x="8229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Doğal kaynakları tüketmesi</a:t>
            </a:r>
          </a:p>
        </p:txBody>
      </p:sp>
      <p:sp>
        <p:nvSpPr>
          <p:cNvPr id="16" name="OBgd"/>
          <p:cNvSpPr txBox="1"/>
          <p:nvPr/>
        </p:nvSpPr>
        <p:spPr>
          <a:xfrm>
            <a:off x="62484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7" name="Bdgd"/>
          <p:cNvSpPr txBox="1"/>
          <p:nvPr/>
        </p:nvSpPr>
        <p:spPr>
          <a:xfrm>
            <a:off x="62484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D</a:t>
            </a:r>
          </a:p>
        </p:txBody>
      </p:sp>
      <p:sp>
        <p:nvSpPr>
          <p:cNvPr id="18" name="Optd"/>
          <p:cNvSpPr txBox="1"/>
          <p:nvPr/>
        </p:nvSpPr>
        <p:spPr>
          <a:xfrm>
            <a:off x="68427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Döviz girdisi sağlaması</a:t>
            </a:r>
          </a:p>
        </p:txBody>
      </p:sp>
      <p:sp>
        <p:nvSpPr>
          <p:cNvPr id="19" name="Ftr"/>
          <p:cNvSpPr txBox="1"/>
          <p:nvPr/>
        </p:nvSpPr>
        <p:spPr>
          <a:xfrm>
            <a:off x="0" y="6629400"/>
            <a:ext cx="12192000" cy="22860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200" dirty="0">
                <a:solidFill>
                  <a:srgbClr val="9fa8da"/>
                </a:solidFill>
                <a:latin typeface="Calibri"/>
              </a:rPr>
              <a:t>bilgiyarisi.com — Ücretsiz Bilgi Yarışması Platformu</a:t>
            </a:r>
          </a:p>
        </p:txBody>
      </p:sp>
    </p:spTree>
  </p:cSld>
  <p:clrMapOvr>
    <a:masterClrMapping/>
  </p:clrMapOvr>
</p:sld>
</file>

<file path=ppt/slides/slide2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bg>
      <p:bgPr>
        <a:solidFill>
          <a:srgbClr val="1a237e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12192000" cy="6858000"/>
          <a:chOff x="0" y="0"/>
          <a:chExt cx="12192000" cy="6858000"/>
        </a:xfrm>
      </p:grpSpPr>
      <p:sp>
        <p:nvSpPr>
          <p:cNvPr id="2" name="Hdr"/>
          <p:cNvSpPr txBox="1"/>
          <p:nvPr/>
        </p:nvSpPr>
        <p:spPr>
          <a:xfrm>
            <a:off x="0" y="0"/>
            <a:ext cx="12192000" cy="54864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3" name="QNum"/>
          <p:cNvSpPr txBox="1"/>
          <p:nvPr/>
        </p:nvSpPr>
        <p:spPr>
          <a:xfrm>
            <a:off x="228600" y="91440"/>
            <a:ext cx="1828800" cy="365760"/>
          </a:xfrm>
          <a:prstGeom prst="rect">
            <a:avLst/>
          </a:prstGeom>
          <a:solidFill>
            <a:srgbClr val="3949ab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Soru 2 / 40</a:t>
            </a:r>
          </a:p>
        </p:txBody>
      </p:sp>
      <p:sp>
        <p:nvSpPr>
          <p:cNvPr id="4" name="Brand"/>
          <p:cNvSpPr txBox="1"/>
          <p:nvPr/>
        </p:nvSpPr>
        <p:spPr>
          <a:xfrm>
            <a:off x="9601200" y="91440"/>
            <a:ext cx="2362200" cy="36576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r"/>
            <a:r>
              <a:rPr lang="tr-TR" sz="1600" dirty="0">
                <a:solidFill>
                  <a:srgbClr val="c5cae9"/>
                </a:solidFill>
                <a:latin typeface="Calibri"/>
              </a:rPr>
              <a:t>bilgiyarisi.com</a:t>
            </a:r>
          </a:p>
        </p:txBody>
      </p:sp>
      <p:sp>
        <p:nvSpPr>
          <p:cNvPr id="5" name="QBg"/>
          <p:cNvSpPr txBox="1"/>
          <p:nvPr/>
        </p:nvSpPr>
        <p:spPr>
          <a:xfrm>
            <a:off x="228600" y="685800"/>
            <a:ext cx="11734800" cy="2057400"/>
          </a:xfrm>
          <a:prstGeom prst="rect">
            <a:avLst/>
          </a:prstGeom>
          <a:solidFill>
            <a:srgbClr val="283593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6" name="QTxt"/>
          <p:cNvSpPr txBox="1"/>
          <p:nvPr/>
        </p:nvSpPr>
        <p:spPr>
          <a:xfrm>
            <a:off x="457200" y="720000"/>
            <a:ext cx="11278800" cy="19880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t">
            <a:normAutofit/>
          </a:bodyPr>
          <a:lstStyle/>
          <a:p>
            <a:pPr algn="l"/>
            <a:r>
              <a:rPr lang="tr-TR" sz="2200" b="1" dirty="0">
                <a:solidFill>
                  <a:srgbClr val="ffffff"/>
                </a:solidFill>
                <a:latin typeface="Calibri"/>
              </a:rPr>
              <a:t>Türkiye'de yaz turizminin en yoğun olduğu bölge hangisidir?</a:t>
            </a:r>
          </a:p>
        </p:txBody>
      </p:sp>
      <p:sp>
        <p:nvSpPr>
          <p:cNvPr id="7" name="OBga"/>
          <p:cNvSpPr txBox="1"/>
          <p:nvPr/>
        </p:nvSpPr>
        <p:spPr>
          <a:xfrm>
            <a:off x="2286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8" name="Bdga"/>
          <p:cNvSpPr txBox="1"/>
          <p:nvPr/>
        </p:nvSpPr>
        <p:spPr>
          <a:xfrm>
            <a:off x="2286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A</a:t>
            </a:r>
          </a:p>
        </p:txBody>
      </p:sp>
      <p:sp>
        <p:nvSpPr>
          <p:cNvPr id="9" name="Opta"/>
          <p:cNvSpPr txBox="1"/>
          <p:nvPr/>
        </p:nvSpPr>
        <p:spPr>
          <a:xfrm>
            <a:off x="8229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İç Anadolu</a:t>
            </a:r>
          </a:p>
        </p:txBody>
      </p:sp>
      <p:sp>
        <p:nvSpPr>
          <p:cNvPr id="10" name="OBgb"/>
          <p:cNvSpPr txBox="1"/>
          <p:nvPr/>
        </p:nvSpPr>
        <p:spPr>
          <a:xfrm>
            <a:off x="62484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1" name="Bdgb"/>
          <p:cNvSpPr txBox="1"/>
          <p:nvPr/>
        </p:nvSpPr>
        <p:spPr>
          <a:xfrm>
            <a:off x="62484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B</a:t>
            </a:r>
          </a:p>
        </p:txBody>
      </p:sp>
      <p:sp>
        <p:nvSpPr>
          <p:cNvPr id="12" name="Optb"/>
          <p:cNvSpPr txBox="1"/>
          <p:nvPr/>
        </p:nvSpPr>
        <p:spPr>
          <a:xfrm>
            <a:off x="68427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Akdeniz ve Ege</a:t>
            </a:r>
          </a:p>
        </p:txBody>
      </p:sp>
      <p:sp>
        <p:nvSpPr>
          <p:cNvPr id="13" name="OBgc"/>
          <p:cNvSpPr txBox="1"/>
          <p:nvPr/>
        </p:nvSpPr>
        <p:spPr>
          <a:xfrm>
            <a:off x="2286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4" name="Bdgc"/>
          <p:cNvSpPr txBox="1"/>
          <p:nvPr/>
        </p:nvSpPr>
        <p:spPr>
          <a:xfrm>
            <a:off x="2286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C</a:t>
            </a:r>
          </a:p>
        </p:txBody>
      </p:sp>
      <p:sp>
        <p:nvSpPr>
          <p:cNvPr id="15" name="Optc"/>
          <p:cNvSpPr txBox="1"/>
          <p:nvPr/>
        </p:nvSpPr>
        <p:spPr>
          <a:xfrm>
            <a:off x="8229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Karadeniz</a:t>
            </a:r>
          </a:p>
        </p:txBody>
      </p:sp>
      <p:sp>
        <p:nvSpPr>
          <p:cNvPr id="16" name="OBgd"/>
          <p:cNvSpPr txBox="1"/>
          <p:nvPr/>
        </p:nvSpPr>
        <p:spPr>
          <a:xfrm>
            <a:off x="62484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7" name="Bdgd"/>
          <p:cNvSpPr txBox="1"/>
          <p:nvPr/>
        </p:nvSpPr>
        <p:spPr>
          <a:xfrm>
            <a:off x="62484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D</a:t>
            </a:r>
          </a:p>
        </p:txBody>
      </p:sp>
      <p:sp>
        <p:nvSpPr>
          <p:cNvPr id="18" name="Optd"/>
          <p:cNvSpPr txBox="1"/>
          <p:nvPr/>
        </p:nvSpPr>
        <p:spPr>
          <a:xfrm>
            <a:off x="68427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Doğu Anadolu</a:t>
            </a:r>
          </a:p>
        </p:txBody>
      </p:sp>
      <p:sp>
        <p:nvSpPr>
          <p:cNvPr id="19" name="Ftr"/>
          <p:cNvSpPr txBox="1"/>
          <p:nvPr/>
        </p:nvSpPr>
        <p:spPr>
          <a:xfrm>
            <a:off x="0" y="6629400"/>
            <a:ext cx="12192000" cy="22860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200" dirty="0">
                <a:solidFill>
                  <a:srgbClr val="9fa8da"/>
                </a:solidFill>
                <a:latin typeface="Calibri"/>
              </a:rPr>
              <a:t>bilgiyarisi.com — Ücretsiz Bilgi Yarışması Platformu</a:t>
            </a:r>
          </a:p>
        </p:txBody>
      </p:sp>
    </p:spTree>
  </p:cSld>
  <p:clrMapOvr>
    <a:masterClrMapping/>
  </p:clrMapOvr>
</p:sld>
</file>

<file path=ppt/slides/slide3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bg>
      <p:bgPr>
        <a:solidFill>
          <a:srgbClr val="1a237e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12192000" cy="6858000"/>
          <a:chOff x="0" y="0"/>
          <a:chExt cx="12192000" cy="6858000"/>
        </a:xfrm>
      </p:grpSpPr>
      <p:sp>
        <p:nvSpPr>
          <p:cNvPr id="2" name="Hdr"/>
          <p:cNvSpPr txBox="1"/>
          <p:nvPr/>
        </p:nvSpPr>
        <p:spPr>
          <a:xfrm>
            <a:off x="0" y="0"/>
            <a:ext cx="12192000" cy="54864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3" name="QNum"/>
          <p:cNvSpPr txBox="1"/>
          <p:nvPr/>
        </p:nvSpPr>
        <p:spPr>
          <a:xfrm>
            <a:off x="228600" y="91440"/>
            <a:ext cx="1828800" cy="365760"/>
          </a:xfrm>
          <a:prstGeom prst="rect">
            <a:avLst/>
          </a:prstGeom>
          <a:solidFill>
            <a:srgbClr val="3949ab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Soru 3 / 40</a:t>
            </a:r>
          </a:p>
        </p:txBody>
      </p:sp>
      <p:sp>
        <p:nvSpPr>
          <p:cNvPr id="4" name="Brand"/>
          <p:cNvSpPr txBox="1"/>
          <p:nvPr/>
        </p:nvSpPr>
        <p:spPr>
          <a:xfrm>
            <a:off x="9601200" y="91440"/>
            <a:ext cx="2362200" cy="36576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r"/>
            <a:r>
              <a:rPr lang="tr-TR" sz="1600" dirty="0">
                <a:solidFill>
                  <a:srgbClr val="c5cae9"/>
                </a:solidFill>
                <a:latin typeface="Calibri"/>
              </a:rPr>
              <a:t>bilgiyarisi.com</a:t>
            </a:r>
          </a:p>
        </p:txBody>
      </p:sp>
      <p:sp>
        <p:nvSpPr>
          <p:cNvPr id="5" name="QBg"/>
          <p:cNvSpPr txBox="1"/>
          <p:nvPr/>
        </p:nvSpPr>
        <p:spPr>
          <a:xfrm>
            <a:off x="228600" y="685800"/>
            <a:ext cx="11734800" cy="2057400"/>
          </a:xfrm>
          <a:prstGeom prst="rect">
            <a:avLst/>
          </a:prstGeom>
          <a:solidFill>
            <a:srgbClr val="283593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6" name="QTxt"/>
          <p:cNvSpPr txBox="1"/>
          <p:nvPr/>
        </p:nvSpPr>
        <p:spPr>
          <a:xfrm>
            <a:off x="457200" y="720000"/>
            <a:ext cx="11278800" cy="19880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t">
            <a:normAutofit/>
          </a:bodyPr>
          <a:lstStyle/>
          <a:p>
            <a:pPr algn="l"/>
            <a:r>
              <a:rPr lang="tr-TR" sz="2200" b="1" dirty="0">
                <a:solidFill>
                  <a:srgbClr val="ffffff"/>
                </a:solidFill>
                <a:latin typeface="Calibri"/>
              </a:rPr>
              <a:t>Aşağıdakilerden hangisi bir turizm türüdür?</a:t>
            </a:r>
          </a:p>
        </p:txBody>
      </p:sp>
      <p:sp>
        <p:nvSpPr>
          <p:cNvPr id="7" name="OBga"/>
          <p:cNvSpPr txBox="1"/>
          <p:nvPr/>
        </p:nvSpPr>
        <p:spPr>
          <a:xfrm>
            <a:off x="2286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8" name="Bdga"/>
          <p:cNvSpPr txBox="1"/>
          <p:nvPr/>
        </p:nvSpPr>
        <p:spPr>
          <a:xfrm>
            <a:off x="2286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A</a:t>
            </a:r>
          </a:p>
        </p:txBody>
      </p:sp>
      <p:sp>
        <p:nvSpPr>
          <p:cNvPr id="9" name="Opta"/>
          <p:cNvSpPr txBox="1"/>
          <p:nvPr/>
        </p:nvSpPr>
        <p:spPr>
          <a:xfrm>
            <a:off x="8229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Lojistik</a:t>
            </a:r>
          </a:p>
        </p:txBody>
      </p:sp>
      <p:sp>
        <p:nvSpPr>
          <p:cNvPr id="10" name="OBgb"/>
          <p:cNvSpPr txBox="1"/>
          <p:nvPr/>
        </p:nvSpPr>
        <p:spPr>
          <a:xfrm>
            <a:off x="62484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1" name="Bdgb"/>
          <p:cNvSpPr txBox="1"/>
          <p:nvPr/>
        </p:nvSpPr>
        <p:spPr>
          <a:xfrm>
            <a:off x="62484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B</a:t>
            </a:r>
          </a:p>
        </p:txBody>
      </p:sp>
      <p:sp>
        <p:nvSpPr>
          <p:cNvPr id="12" name="Optb"/>
          <p:cNvSpPr txBox="1"/>
          <p:nvPr/>
        </p:nvSpPr>
        <p:spPr>
          <a:xfrm>
            <a:off x="68427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Kültür turizmi</a:t>
            </a:r>
          </a:p>
        </p:txBody>
      </p:sp>
      <p:sp>
        <p:nvSpPr>
          <p:cNvPr id="13" name="OBgc"/>
          <p:cNvSpPr txBox="1"/>
          <p:nvPr/>
        </p:nvSpPr>
        <p:spPr>
          <a:xfrm>
            <a:off x="2286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4" name="Bdgc"/>
          <p:cNvSpPr txBox="1"/>
          <p:nvPr/>
        </p:nvSpPr>
        <p:spPr>
          <a:xfrm>
            <a:off x="2286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C</a:t>
            </a:r>
          </a:p>
        </p:txBody>
      </p:sp>
      <p:sp>
        <p:nvSpPr>
          <p:cNvPr id="15" name="Optc"/>
          <p:cNvSpPr txBox="1"/>
          <p:nvPr/>
        </p:nvSpPr>
        <p:spPr>
          <a:xfrm>
            <a:off x="8229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Madencilik</a:t>
            </a:r>
          </a:p>
        </p:txBody>
      </p:sp>
      <p:sp>
        <p:nvSpPr>
          <p:cNvPr id="16" name="OBgd"/>
          <p:cNvSpPr txBox="1"/>
          <p:nvPr/>
        </p:nvSpPr>
        <p:spPr>
          <a:xfrm>
            <a:off x="62484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7" name="Bdgd"/>
          <p:cNvSpPr txBox="1"/>
          <p:nvPr/>
        </p:nvSpPr>
        <p:spPr>
          <a:xfrm>
            <a:off x="62484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D</a:t>
            </a:r>
          </a:p>
        </p:txBody>
      </p:sp>
      <p:sp>
        <p:nvSpPr>
          <p:cNvPr id="18" name="Optd"/>
          <p:cNvSpPr txBox="1"/>
          <p:nvPr/>
        </p:nvSpPr>
        <p:spPr>
          <a:xfrm>
            <a:off x="68427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Sanayi üretimi</a:t>
            </a:r>
          </a:p>
        </p:txBody>
      </p:sp>
      <p:sp>
        <p:nvSpPr>
          <p:cNvPr id="19" name="Ftr"/>
          <p:cNvSpPr txBox="1"/>
          <p:nvPr/>
        </p:nvSpPr>
        <p:spPr>
          <a:xfrm>
            <a:off x="0" y="6629400"/>
            <a:ext cx="12192000" cy="22860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200" dirty="0">
                <a:solidFill>
                  <a:srgbClr val="9fa8da"/>
                </a:solidFill>
                <a:latin typeface="Calibri"/>
              </a:rPr>
              <a:t>bilgiyarisi.com — Ücretsiz Bilgi Yarışması Platformu</a:t>
            </a:r>
          </a:p>
        </p:txBody>
      </p:sp>
    </p:spTree>
  </p:cSld>
  <p:clrMapOvr>
    <a:masterClrMapping/>
  </p:clrMapOvr>
</p:sld>
</file>

<file path=ppt/slides/slide4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bg>
      <p:bgPr>
        <a:solidFill>
          <a:srgbClr val="1a237e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12192000" cy="6858000"/>
          <a:chOff x="0" y="0"/>
          <a:chExt cx="12192000" cy="6858000"/>
        </a:xfrm>
      </p:grpSpPr>
      <p:sp>
        <p:nvSpPr>
          <p:cNvPr id="2" name="Hdr"/>
          <p:cNvSpPr txBox="1"/>
          <p:nvPr/>
        </p:nvSpPr>
        <p:spPr>
          <a:xfrm>
            <a:off x="0" y="0"/>
            <a:ext cx="12192000" cy="54864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3" name="QNum"/>
          <p:cNvSpPr txBox="1"/>
          <p:nvPr/>
        </p:nvSpPr>
        <p:spPr>
          <a:xfrm>
            <a:off x="228600" y="91440"/>
            <a:ext cx="1828800" cy="365760"/>
          </a:xfrm>
          <a:prstGeom prst="rect">
            <a:avLst/>
          </a:prstGeom>
          <a:solidFill>
            <a:srgbClr val="3949ab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Soru 4 / 40</a:t>
            </a:r>
          </a:p>
        </p:txBody>
      </p:sp>
      <p:sp>
        <p:nvSpPr>
          <p:cNvPr id="4" name="Brand"/>
          <p:cNvSpPr txBox="1"/>
          <p:nvPr/>
        </p:nvSpPr>
        <p:spPr>
          <a:xfrm>
            <a:off x="9601200" y="91440"/>
            <a:ext cx="2362200" cy="36576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r"/>
            <a:r>
              <a:rPr lang="tr-TR" sz="1600" dirty="0">
                <a:solidFill>
                  <a:srgbClr val="c5cae9"/>
                </a:solidFill>
                <a:latin typeface="Calibri"/>
              </a:rPr>
              <a:t>bilgiyarisi.com</a:t>
            </a:r>
          </a:p>
        </p:txBody>
      </p:sp>
      <p:sp>
        <p:nvSpPr>
          <p:cNvPr id="5" name="QBg"/>
          <p:cNvSpPr txBox="1"/>
          <p:nvPr/>
        </p:nvSpPr>
        <p:spPr>
          <a:xfrm>
            <a:off x="228600" y="685800"/>
            <a:ext cx="11734800" cy="2057400"/>
          </a:xfrm>
          <a:prstGeom prst="rect">
            <a:avLst/>
          </a:prstGeom>
          <a:solidFill>
            <a:srgbClr val="283593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6" name="QTxt"/>
          <p:cNvSpPr txBox="1"/>
          <p:nvPr/>
        </p:nvSpPr>
        <p:spPr>
          <a:xfrm>
            <a:off x="457200" y="720000"/>
            <a:ext cx="11278800" cy="19880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t">
            <a:normAutofit/>
          </a:bodyPr>
          <a:lstStyle/>
          <a:p>
            <a:pPr algn="l"/>
            <a:r>
              <a:rPr lang="tr-TR" sz="2200" b="1" dirty="0">
                <a:solidFill>
                  <a:srgbClr val="ffffff"/>
                </a:solidFill>
                <a:latin typeface="Calibri"/>
              </a:rPr>
              <a:t>Kış turizmi denince Türkiye'de akla gelen ilk merkezlerden biri hangisidir?</a:t>
            </a:r>
          </a:p>
        </p:txBody>
      </p:sp>
      <p:sp>
        <p:nvSpPr>
          <p:cNvPr id="7" name="OBga"/>
          <p:cNvSpPr txBox="1"/>
          <p:nvPr/>
        </p:nvSpPr>
        <p:spPr>
          <a:xfrm>
            <a:off x="2286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8" name="Bdga"/>
          <p:cNvSpPr txBox="1"/>
          <p:nvPr/>
        </p:nvSpPr>
        <p:spPr>
          <a:xfrm>
            <a:off x="2286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A</a:t>
            </a:r>
          </a:p>
        </p:txBody>
      </p:sp>
      <p:sp>
        <p:nvSpPr>
          <p:cNvPr id="9" name="Opta"/>
          <p:cNvSpPr txBox="1"/>
          <p:nvPr/>
        </p:nvSpPr>
        <p:spPr>
          <a:xfrm>
            <a:off x="8229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İzmir</a:t>
            </a:r>
          </a:p>
        </p:txBody>
      </p:sp>
      <p:sp>
        <p:nvSpPr>
          <p:cNvPr id="10" name="OBgb"/>
          <p:cNvSpPr txBox="1"/>
          <p:nvPr/>
        </p:nvSpPr>
        <p:spPr>
          <a:xfrm>
            <a:off x="62484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1" name="Bdgb"/>
          <p:cNvSpPr txBox="1"/>
          <p:nvPr/>
        </p:nvSpPr>
        <p:spPr>
          <a:xfrm>
            <a:off x="62484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B</a:t>
            </a:r>
          </a:p>
        </p:txBody>
      </p:sp>
      <p:sp>
        <p:nvSpPr>
          <p:cNvPr id="12" name="Optb"/>
          <p:cNvSpPr txBox="1"/>
          <p:nvPr/>
        </p:nvSpPr>
        <p:spPr>
          <a:xfrm>
            <a:off x="68427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Antalya</a:t>
            </a:r>
          </a:p>
        </p:txBody>
      </p:sp>
      <p:sp>
        <p:nvSpPr>
          <p:cNvPr id="13" name="OBgc"/>
          <p:cNvSpPr txBox="1"/>
          <p:nvPr/>
        </p:nvSpPr>
        <p:spPr>
          <a:xfrm>
            <a:off x="2286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4" name="Bdgc"/>
          <p:cNvSpPr txBox="1"/>
          <p:nvPr/>
        </p:nvSpPr>
        <p:spPr>
          <a:xfrm>
            <a:off x="2286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C</a:t>
            </a:r>
          </a:p>
        </p:txBody>
      </p:sp>
      <p:sp>
        <p:nvSpPr>
          <p:cNvPr id="15" name="Optc"/>
          <p:cNvSpPr txBox="1"/>
          <p:nvPr/>
        </p:nvSpPr>
        <p:spPr>
          <a:xfrm>
            <a:off x="8229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Muğla</a:t>
            </a:r>
          </a:p>
        </p:txBody>
      </p:sp>
      <p:sp>
        <p:nvSpPr>
          <p:cNvPr id="16" name="OBgd"/>
          <p:cNvSpPr txBox="1"/>
          <p:nvPr/>
        </p:nvSpPr>
        <p:spPr>
          <a:xfrm>
            <a:off x="62484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7" name="Bdgd"/>
          <p:cNvSpPr txBox="1"/>
          <p:nvPr/>
        </p:nvSpPr>
        <p:spPr>
          <a:xfrm>
            <a:off x="62484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D</a:t>
            </a:r>
          </a:p>
        </p:txBody>
      </p:sp>
      <p:sp>
        <p:nvSpPr>
          <p:cNvPr id="18" name="Optd"/>
          <p:cNvSpPr txBox="1"/>
          <p:nvPr/>
        </p:nvSpPr>
        <p:spPr>
          <a:xfrm>
            <a:off x="68427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Uludağ</a:t>
            </a:r>
          </a:p>
        </p:txBody>
      </p:sp>
      <p:sp>
        <p:nvSpPr>
          <p:cNvPr id="19" name="Ftr"/>
          <p:cNvSpPr txBox="1"/>
          <p:nvPr/>
        </p:nvSpPr>
        <p:spPr>
          <a:xfrm>
            <a:off x="0" y="6629400"/>
            <a:ext cx="12192000" cy="22860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200" dirty="0">
                <a:solidFill>
                  <a:srgbClr val="9fa8da"/>
                </a:solidFill>
                <a:latin typeface="Calibri"/>
              </a:rPr>
              <a:t>bilgiyarisi.com — Ücretsiz Bilgi Yarışması Platformu</a:t>
            </a:r>
          </a:p>
        </p:txBody>
      </p:sp>
    </p:spTree>
  </p:cSld>
  <p:clrMapOvr>
    <a:masterClrMapping/>
  </p:clrMapOvr>
</p:sld>
</file>

<file path=ppt/slides/slide5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bg>
      <p:bgPr>
        <a:solidFill>
          <a:srgbClr val="1a237e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12192000" cy="6858000"/>
          <a:chOff x="0" y="0"/>
          <a:chExt cx="12192000" cy="6858000"/>
        </a:xfrm>
      </p:grpSpPr>
      <p:sp>
        <p:nvSpPr>
          <p:cNvPr id="2" name="Hdr"/>
          <p:cNvSpPr txBox="1"/>
          <p:nvPr/>
        </p:nvSpPr>
        <p:spPr>
          <a:xfrm>
            <a:off x="0" y="0"/>
            <a:ext cx="12192000" cy="54864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3" name="QNum"/>
          <p:cNvSpPr txBox="1"/>
          <p:nvPr/>
        </p:nvSpPr>
        <p:spPr>
          <a:xfrm>
            <a:off x="228600" y="91440"/>
            <a:ext cx="1828800" cy="365760"/>
          </a:xfrm>
          <a:prstGeom prst="rect">
            <a:avLst/>
          </a:prstGeom>
          <a:solidFill>
            <a:srgbClr val="3949ab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Soru 5 / 40</a:t>
            </a:r>
          </a:p>
        </p:txBody>
      </p:sp>
      <p:sp>
        <p:nvSpPr>
          <p:cNvPr id="4" name="Brand"/>
          <p:cNvSpPr txBox="1"/>
          <p:nvPr/>
        </p:nvSpPr>
        <p:spPr>
          <a:xfrm>
            <a:off x="9601200" y="91440"/>
            <a:ext cx="2362200" cy="36576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r"/>
            <a:r>
              <a:rPr lang="tr-TR" sz="1600" dirty="0">
                <a:solidFill>
                  <a:srgbClr val="c5cae9"/>
                </a:solidFill>
                <a:latin typeface="Calibri"/>
              </a:rPr>
              <a:t>bilgiyarisi.com</a:t>
            </a:r>
          </a:p>
        </p:txBody>
      </p:sp>
      <p:sp>
        <p:nvSpPr>
          <p:cNvPr id="5" name="QBg"/>
          <p:cNvSpPr txBox="1"/>
          <p:nvPr/>
        </p:nvSpPr>
        <p:spPr>
          <a:xfrm>
            <a:off x="228600" y="685800"/>
            <a:ext cx="11734800" cy="2057400"/>
          </a:xfrm>
          <a:prstGeom prst="rect">
            <a:avLst/>
          </a:prstGeom>
          <a:solidFill>
            <a:srgbClr val="283593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6" name="QTxt"/>
          <p:cNvSpPr txBox="1"/>
          <p:nvPr/>
        </p:nvSpPr>
        <p:spPr>
          <a:xfrm>
            <a:off x="457200" y="720000"/>
            <a:ext cx="11278800" cy="19880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t">
            <a:normAutofit/>
          </a:bodyPr>
          <a:lstStyle/>
          <a:p>
            <a:pPr algn="l"/>
            <a:r>
              <a:rPr lang="tr-TR" sz="2200" b="1" dirty="0">
                <a:solidFill>
                  <a:srgbClr val="ffffff"/>
                </a:solidFill>
                <a:latin typeface="Calibri"/>
              </a:rPr>
              <a:t>Termal turizm, hangi doğal kaynağa dayanır?</a:t>
            </a:r>
          </a:p>
        </p:txBody>
      </p:sp>
      <p:sp>
        <p:nvSpPr>
          <p:cNvPr id="7" name="OBga"/>
          <p:cNvSpPr txBox="1"/>
          <p:nvPr/>
        </p:nvSpPr>
        <p:spPr>
          <a:xfrm>
            <a:off x="2286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8" name="Bdga"/>
          <p:cNvSpPr txBox="1"/>
          <p:nvPr/>
        </p:nvSpPr>
        <p:spPr>
          <a:xfrm>
            <a:off x="2286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A</a:t>
            </a:r>
          </a:p>
        </p:txBody>
      </p:sp>
      <p:sp>
        <p:nvSpPr>
          <p:cNvPr id="9" name="Opta"/>
          <p:cNvSpPr txBox="1"/>
          <p:nvPr/>
        </p:nvSpPr>
        <p:spPr>
          <a:xfrm>
            <a:off x="8229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Deniz suyu</a:t>
            </a:r>
          </a:p>
        </p:txBody>
      </p:sp>
      <p:sp>
        <p:nvSpPr>
          <p:cNvPr id="10" name="OBgb"/>
          <p:cNvSpPr txBox="1"/>
          <p:nvPr/>
        </p:nvSpPr>
        <p:spPr>
          <a:xfrm>
            <a:off x="62484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1" name="Bdgb"/>
          <p:cNvSpPr txBox="1"/>
          <p:nvPr/>
        </p:nvSpPr>
        <p:spPr>
          <a:xfrm>
            <a:off x="62484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B</a:t>
            </a:r>
          </a:p>
        </p:txBody>
      </p:sp>
      <p:sp>
        <p:nvSpPr>
          <p:cNvPr id="12" name="Optb"/>
          <p:cNvSpPr txBox="1"/>
          <p:nvPr/>
        </p:nvSpPr>
        <p:spPr>
          <a:xfrm>
            <a:off x="68427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Jeotermal sular</a:t>
            </a:r>
          </a:p>
        </p:txBody>
      </p:sp>
      <p:sp>
        <p:nvSpPr>
          <p:cNvPr id="13" name="OBgc"/>
          <p:cNvSpPr txBox="1"/>
          <p:nvPr/>
        </p:nvSpPr>
        <p:spPr>
          <a:xfrm>
            <a:off x="2286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4" name="Bdgc"/>
          <p:cNvSpPr txBox="1"/>
          <p:nvPr/>
        </p:nvSpPr>
        <p:spPr>
          <a:xfrm>
            <a:off x="2286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C</a:t>
            </a:r>
          </a:p>
        </p:txBody>
      </p:sp>
      <p:sp>
        <p:nvSpPr>
          <p:cNvPr id="15" name="Optc"/>
          <p:cNvSpPr txBox="1"/>
          <p:nvPr/>
        </p:nvSpPr>
        <p:spPr>
          <a:xfrm>
            <a:off x="8229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Yağmur suları</a:t>
            </a:r>
          </a:p>
        </p:txBody>
      </p:sp>
      <p:sp>
        <p:nvSpPr>
          <p:cNvPr id="16" name="OBgd"/>
          <p:cNvSpPr txBox="1"/>
          <p:nvPr/>
        </p:nvSpPr>
        <p:spPr>
          <a:xfrm>
            <a:off x="62484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7" name="Bdgd"/>
          <p:cNvSpPr txBox="1"/>
          <p:nvPr/>
        </p:nvSpPr>
        <p:spPr>
          <a:xfrm>
            <a:off x="62484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D</a:t>
            </a:r>
          </a:p>
        </p:txBody>
      </p:sp>
      <p:sp>
        <p:nvSpPr>
          <p:cNvPr id="18" name="Optd"/>
          <p:cNvSpPr txBox="1"/>
          <p:nvPr/>
        </p:nvSpPr>
        <p:spPr>
          <a:xfrm>
            <a:off x="68427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Akarsular</a:t>
            </a:r>
          </a:p>
        </p:txBody>
      </p:sp>
      <p:sp>
        <p:nvSpPr>
          <p:cNvPr id="19" name="Ftr"/>
          <p:cNvSpPr txBox="1"/>
          <p:nvPr/>
        </p:nvSpPr>
        <p:spPr>
          <a:xfrm>
            <a:off x="0" y="6629400"/>
            <a:ext cx="12192000" cy="22860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200" dirty="0">
                <a:solidFill>
                  <a:srgbClr val="9fa8da"/>
                </a:solidFill>
                <a:latin typeface="Calibri"/>
              </a:rPr>
              <a:t>bilgiyarisi.com — Ücretsiz Bilgi Yarışması Platformu</a:t>
            </a:r>
          </a:p>
        </p:txBody>
      </p:sp>
    </p:spTree>
  </p:cSld>
  <p:clrMapOvr>
    <a:masterClrMapping/>
  </p:clrMapOvr>
</p:sld>
</file>

<file path=ppt/slides/slide6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bg>
      <p:bgPr>
        <a:solidFill>
          <a:srgbClr val="1a237e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12192000" cy="6858000"/>
          <a:chOff x="0" y="0"/>
          <a:chExt cx="12192000" cy="6858000"/>
        </a:xfrm>
      </p:grpSpPr>
      <p:sp>
        <p:nvSpPr>
          <p:cNvPr id="2" name="Hdr"/>
          <p:cNvSpPr txBox="1"/>
          <p:nvPr/>
        </p:nvSpPr>
        <p:spPr>
          <a:xfrm>
            <a:off x="0" y="0"/>
            <a:ext cx="12192000" cy="54864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3" name="QNum"/>
          <p:cNvSpPr txBox="1"/>
          <p:nvPr/>
        </p:nvSpPr>
        <p:spPr>
          <a:xfrm>
            <a:off x="228600" y="91440"/>
            <a:ext cx="1828800" cy="365760"/>
          </a:xfrm>
          <a:prstGeom prst="rect">
            <a:avLst/>
          </a:prstGeom>
          <a:solidFill>
            <a:srgbClr val="3949ab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Soru 6 / 40</a:t>
            </a:r>
          </a:p>
        </p:txBody>
      </p:sp>
      <p:sp>
        <p:nvSpPr>
          <p:cNvPr id="4" name="Brand"/>
          <p:cNvSpPr txBox="1"/>
          <p:nvPr/>
        </p:nvSpPr>
        <p:spPr>
          <a:xfrm>
            <a:off x="9601200" y="91440"/>
            <a:ext cx="2362200" cy="36576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r"/>
            <a:r>
              <a:rPr lang="tr-TR" sz="1600" dirty="0">
                <a:solidFill>
                  <a:srgbClr val="c5cae9"/>
                </a:solidFill>
                <a:latin typeface="Calibri"/>
              </a:rPr>
              <a:t>bilgiyarisi.com</a:t>
            </a:r>
          </a:p>
        </p:txBody>
      </p:sp>
      <p:sp>
        <p:nvSpPr>
          <p:cNvPr id="5" name="QBg"/>
          <p:cNvSpPr txBox="1"/>
          <p:nvPr/>
        </p:nvSpPr>
        <p:spPr>
          <a:xfrm>
            <a:off x="228600" y="685800"/>
            <a:ext cx="11734800" cy="2057400"/>
          </a:xfrm>
          <a:prstGeom prst="rect">
            <a:avLst/>
          </a:prstGeom>
          <a:solidFill>
            <a:srgbClr val="283593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6" name="QTxt"/>
          <p:cNvSpPr txBox="1"/>
          <p:nvPr/>
        </p:nvSpPr>
        <p:spPr>
          <a:xfrm>
            <a:off x="457200" y="720000"/>
            <a:ext cx="11278800" cy="19880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t">
            <a:normAutofit/>
          </a:bodyPr>
          <a:lstStyle/>
          <a:p>
            <a:pPr algn="l"/>
            <a:r>
              <a:rPr lang="tr-TR" sz="2200" b="1" dirty="0">
                <a:solidFill>
                  <a:srgbClr val="ffffff"/>
                </a:solidFill>
                <a:latin typeface="Calibri"/>
              </a:rPr>
              <a:t>Türkiye'nin UNESCO Dünya Miras Listesi'nde yer alan Kapadokya hangi turizm türü için uygundur?</a:t>
            </a:r>
          </a:p>
        </p:txBody>
      </p:sp>
      <p:sp>
        <p:nvSpPr>
          <p:cNvPr id="7" name="OBga"/>
          <p:cNvSpPr txBox="1"/>
          <p:nvPr/>
        </p:nvSpPr>
        <p:spPr>
          <a:xfrm>
            <a:off x="2286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8" name="Bdga"/>
          <p:cNvSpPr txBox="1"/>
          <p:nvPr/>
        </p:nvSpPr>
        <p:spPr>
          <a:xfrm>
            <a:off x="2286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A</a:t>
            </a:r>
          </a:p>
        </p:txBody>
      </p:sp>
      <p:sp>
        <p:nvSpPr>
          <p:cNvPr id="9" name="Opta"/>
          <p:cNvSpPr txBox="1"/>
          <p:nvPr/>
        </p:nvSpPr>
        <p:spPr>
          <a:xfrm>
            <a:off x="8229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Sanayi turizmi</a:t>
            </a:r>
          </a:p>
        </p:txBody>
      </p:sp>
      <p:sp>
        <p:nvSpPr>
          <p:cNvPr id="10" name="OBgb"/>
          <p:cNvSpPr txBox="1"/>
          <p:nvPr/>
        </p:nvSpPr>
        <p:spPr>
          <a:xfrm>
            <a:off x="62484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1" name="Bdgb"/>
          <p:cNvSpPr txBox="1"/>
          <p:nvPr/>
        </p:nvSpPr>
        <p:spPr>
          <a:xfrm>
            <a:off x="62484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B</a:t>
            </a:r>
          </a:p>
        </p:txBody>
      </p:sp>
      <p:sp>
        <p:nvSpPr>
          <p:cNvPr id="12" name="Optb"/>
          <p:cNvSpPr txBox="1"/>
          <p:nvPr/>
        </p:nvSpPr>
        <p:spPr>
          <a:xfrm>
            <a:off x="68427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Kültür ve doğa turizmi</a:t>
            </a:r>
          </a:p>
        </p:txBody>
      </p:sp>
      <p:sp>
        <p:nvSpPr>
          <p:cNvPr id="13" name="OBgc"/>
          <p:cNvSpPr txBox="1"/>
          <p:nvPr/>
        </p:nvSpPr>
        <p:spPr>
          <a:xfrm>
            <a:off x="2286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4" name="Bdgc"/>
          <p:cNvSpPr txBox="1"/>
          <p:nvPr/>
        </p:nvSpPr>
        <p:spPr>
          <a:xfrm>
            <a:off x="2286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C</a:t>
            </a:r>
          </a:p>
        </p:txBody>
      </p:sp>
      <p:sp>
        <p:nvSpPr>
          <p:cNvPr id="15" name="Optc"/>
          <p:cNvSpPr txBox="1"/>
          <p:nvPr/>
        </p:nvSpPr>
        <p:spPr>
          <a:xfrm>
            <a:off x="8229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Deniz turizmi</a:t>
            </a:r>
          </a:p>
        </p:txBody>
      </p:sp>
      <p:sp>
        <p:nvSpPr>
          <p:cNvPr id="16" name="OBgd"/>
          <p:cNvSpPr txBox="1"/>
          <p:nvPr/>
        </p:nvSpPr>
        <p:spPr>
          <a:xfrm>
            <a:off x="62484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7" name="Bdgd"/>
          <p:cNvSpPr txBox="1"/>
          <p:nvPr/>
        </p:nvSpPr>
        <p:spPr>
          <a:xfrm>
            <a:off x="62484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D</a:t>
            </a:r>
          </a:p>
        </p:txBody>
      </p:sp>
      <p:sp>
        <p:nvSpPr>
          <p:cNvPr id="18" name="Optd"/>
          <p:cNvSpPr txBox="1"/>
          <p:nvPr/>
        </p:nvSpPr>
        <p:spPr>
          <a:xfrm>
            <a:off x="68427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Buzul turizmi</a:t>
            </a:r>
          </a:p>
        </p:txBody>
      </p:sp>
      <p:sp>
        <p:nvSpPr>
          <p:cNvPr id="19" name="Ftr"/>
          <p:cNvSpPr txBox="1"/>
          <p:nvPr/>
        </p:nvSpPr>
        <p:spPr>
          <a:xfrm>
            <a:off x="0" y="6629400"/>
            <a:ext cx="12192000" cy="22860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200" dirty="0">
                <a:solidFill>
                  <a:srgbClr val="9fa8da"/>
                </a:solidFill>
                <a:latin typeface="Calibri"/>
              </a:rPr>
              <a:t>bilgiyarisi.com — Ücretsiz Bilgi Yarışması Platformu</a:t>
            </a:r>
          </a:p>
        </p:txBody>
      </p:sp>
    </p:spTree>
  </p:cSld>
  <p:clrMapOvr>
    <a:masterClrMapping/>
  </p:clrMapOvr>
</p:sld>
</file>

<file path=ppt/slides/slide7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bg>
      <p:bgPr>
        <a:solidFill>
          <a:srgbClr val="1a237e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12192000" cy="6858000"/>
          <a:chOff x="0" y="0"/>
          <a:chExt cx="12192000" cy="6858000"/>
        </a:xfrm>
      </p:grpSpPr>
      <p:sp>
        <p:nvSpPr>
          <p:cNvPr id="2" name="Hdr"/>
          <p:cNvSpPr txBox="1"/>
          <p:nvPr/>
        </p:nvSpPr>
        <p:spPr>
          <a:xfrm>
            <a:off x="0" y="0"/>
            <a:ext cx="12192000" cy="54864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3" name="QNum"/>
          <p:cNvSpPr txBox="1"/>
          <p:nvPr/>
        </p:nvSpPr>
        <p:spPr>
          <a:xfrm>
            <a:off x="228600" y="91440"/>
            <a:ext cx="1828800" cy="365760"/>
          </a:xfrm>
          <a:prstGeom prst="rect">
            <a:avLst/>
          </a:prstGeom>
          <a:solidFill>
            <a:srgbClr val="3949ab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Soru 7 / 40</a:t>
            </a:r>
          </a:p>
        </p:txBody>
      </p:sp>
      <p:sp>
        <p:nvSpPr>
          <p:cNvPr id="4" name="Brand"/>
          <p:cNvSpPr txBox="1"/>
          <p:nvPr/>
        </p:nvSpPr>
        <p:spPr>
          <a:xfrm>
            <a:off x="9601200" y="91440"/>
            <a:ext cx="2362200" cy="36576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r"/>
            <a:r>
              <a:rPr lang="tr-TR" sz="1600" dirty="0">
                <a:solidFill>
                  <a:srgbClr val="c5cae9"/>
                </a:solidFill>
                <a:latin typeface="Calibri"/>
              </a:rPr>
              <a:t>bilgiyarisi.com</a:t>
            </a:r>
          </a:p>
        </p:txBody>
      </p:sp>
      <p:sp>
        <p:nvSpPr>
          <p:cNvPr id="5" name="QBg"/>
          <p:cNvSpPr txBox="1"/>
          <p:nvPr/>
        </p:nvSpPr>
        <p:spPr>
          <a:xfrm>
            <a:off x="228600" y="685800"/>
            <a:ext cx="11734800" cy="2057400"/>
          </a:xfrm>
          <a:prstGeom prst="rect">
            <a:avLst/>
          </a:prstGeom>
          <a:solidFill>
            <a:srgbClr val="283593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6" name="QTxt"/>
          <p:cNvSpPr txBox="1"/>
          <p:nvPr/>
        </p:nvSpPr>
        <p:spPr>
          <a:xfrm>
            <a:off x="457200" y="720000"/>
            <a:ext cx="11278800" cy="19880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t">
            <a:normAutofit/>
          </a:bodyPr>
          <a:lstStyle/>
          <a:p>
            <a:pPr algn="l"/>
            <a:r>
              <a:rPr lang="tr-TR" sz="2200" b="1" dirty="0">
                <a:solidFill>
                  <a:srgbClr val="ffffff"/>
                </a:solidFill>
                <a:latin typeface="Calibri"/>
              </a:rPr>
              <a:t>Turizmin 'Bacasız Sanayi' olarak adlandırılmasının nedeni nedir?</a:t>
            </a:r>
          </a:p>
        </p:txBody>
      </p:sp>
      <p:sp>
        <p:nvSpPr>
          <p:cNvPr id="7" name="OBga"/>
          <p:cNvSpPr txBox="1"/>
          <p:nvPr/>
        </p:nvSpPr>
        <p:spPr>
          <a:xfrm>
            <a:off x="2286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8" name="Bdga"/>
          <p:cNvSpPr txBox="1"/>
          <p:nvPr/>
        </p:nvSpPr>
        <p:spPr>
          <a:xfrm>
            <a:off x="2286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A</a:t>
            </a:r>
          </a:p>
        </p:txBody>
      </p:sp>
      <p:sp>
        <p:nvSpPr>
          <p:cNvPr id="9" name="Opta"/>
          <p:cNvSpPr txBox="1"/>
          <p:nvPr/>
        </p:nvSpPr>
        <p:spPr>
          <a:xfrm>
            <a:off x="8229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Çevre kirliliği yaratmadan gelir sağlaması</a:t>
            </a:r>
          </a:p>
        </p:txBody>
      </p:sp>
      <p:sp>
        <p:nvSpPr>
          <p:cNvPr id="10" name="OBgb"/>
          <p:cNvSpPr txBox="1"/>
          <p:nvPr/>
        </p:nvSpPr>
        <p:spPr>
          <a:xfrm>
            <a:off x="62484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1" name="Bdgb"/>
          <p:cNvSpPr txBox="1"/>
          <p:nvPr/>
        </p:nvSpPr>
        <p:spPr>
          <a:xfrm>
            <a:off x="62484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B</a:t>
            </a:r>
          </a:p>
        </p:txBody>
      </p:sp>
      <p:sp>
        <p:nvSpPr>
          <p:cNvPr id="12" name="Optb"/>
          <p:cNvSpPr txBox="1"/>
          <p:nvPr/>
        </p:nvSpPr>
        <p:spPr>
          <a:xfrm>
            <a:off x="68427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Sadece kışın yapılması</a:t>
            </a:r>
          </a:p>
        </p:txBody>
      </p:sp>
      <p:sp>
        <p:nvSpPr>
          <p:cNvPr id="13" name="OBgc"/>
          <p:cNvSpPr txBox="1"/>
          <p:nvPr/>
        </p:nvSpPr>
        <p:spPr>
          <a:xfrm>
            <a:off x="2286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4" name="Bdgc"/>
          <p:cNvSpPr txBox="1"/>
          <p:nvPr/>
        </p:nvSpPr>
        <p:spPr>
          <a:xfrm>
            <a:off x="2286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C</a:t>
            </a:r>
          </a:p>
        </p:txBody>
      </p:sp>
      <p:sp>
        <p:nvSpPr>
          <p:cNvPr id="15" name="Optc"/>
          <p:cNvSpPr txBox="1"/>
          <p:nvPr/>
        </p:nvSpPr>
        <p:spPr>
          <a:xfrm>
            <a:off x="8229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Fabrika içermesi</a:t>
            </a:r>
          </a:p>
        </p:txBody>
      </p:sp>
      <p:sp>
        <p:nvSpPr>
          <p:cNvPr id="16" name="OBgd"/>
          <p:cNvSpPr txBox="1"/>
          <p:nvPr/>
        </p:nvSpPr>
        <p:spPr>
          <a:xfrm>
            <a:off x="62484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7" name="Bdgd"/>
          <p:cNvSpPr txBox="1"/>
          <p:nvPr/>
        </p:nvSpPr>
        <p:spPr>
          <a:xfrm>
            <a:off x="62484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D</a:t>
            </a:r>
          </a:p>
        </p:txBody>
      </p:sp>
      <p:sp>
        <p:nvSpPr>
          <p:cNvPr id="18" name="Optd"/>
          <p:cNvSpPr txBox="1"/>
          <p:nvPr/>
        </p:nvSpPr>
        <p:spPr>
          <a:xfrm>
            <a:off x="68427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Düşük getirisi olması</a:t>
            </a:r>
          </a:p>
        </p:txBody>
      </p:sp>
      <p:sp>
        <p:nvSpPr>
          <p:cNvPr id="19" name="Ftr"/>
          <p:cNvSpPr txBox="1"/>
          <p:nvPr/>
        </p:nvSpPr>
        <p:spPr>
          <a:xfrm>
            <a:off x="0" y="6629400"/>
            <a:ext cx="12192000" cy="22860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200" dirty="0">
                <a:solidFill>
                  <a:srgbClr val="9fa8da"/>
                </a:solidFill>
                <a:latin typeface="Calibri"/>
              </a:rPr>
              <a:t>bilgiyarisi.com — Ücretsiz Bilgi Yarışması Platformu</a:t>
            </a:r>
          </a:p>
        </p:txBody>
      </p:sp>
    </p:spTree>
  </p:cSld>
  <p:clrMapOvr>
    <a:masterClrMapping/>
  </p:clrMapOvr>
</p:sld>
</file>

<file path=ppt/slides/slide8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bg>
      <p:bgPr>
        <a:solidFill>
          <a:srgbClr val="1a237e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12192000" cy="6858000"/>
          <a:chOff x="0" y="0"/>
          <a:chExt cx="12192000" cy="6858000"/>
        </a:xfrm>
      </p:grpSpPr>
      <p:sp>
        <p:nvSpPr>
          <p:cNvPr id="2" name="Hdr"/>
          <p:cNvSpPr txBox="1"/>
          <p:nvPr/>
        </p:nvSpPr>
        <p:spPr>
          <a:xfrm>
            <a:off x="0" y="0"/>
            <a:ext cx="12192000" cy="54864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3" name="QNum"/>
          <p:cNvSpPr txBox="1"/>
          <p:nvPr/>
        </p:nvSpPr>
        <p:spPr>
          <a:xfrm>
            <a:off x="228600" y="91440"/>
            <a:ext cx="1828800" cy="365760"/>
          </a:xfrm>
          <a:prstGeom prst="rect">
            <a:avLst/>
          </a:prstGeom>
          <a:solidFill>
            <a:srgbClr val="3949ab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Soru 8 / 40</a:t>
            </a:r>
          </a:p>
        </p:txBody>
      </p:sp>
      <p:sp>
        <p:nvSpPr>
          <p:cNvPr id="4" name="Brand"/>
          <p:cNvSpPr txBox="1"/>
          <p:nvPr/>
        </p:nvSpPr>
        <p:spPr>
          <a:xfrm>
            <a:off x="9601200" y="91440"/>
            <a:ext cx="2362200" cy="36576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r"/>
            <a:r>
              <a:rPr lang="tr-TR" sz="1600" dirty="0">
                <a:solidFill>
                  <a:srgbClr val="c5cae9"/>
                </a:solidFill>
                <a:latin typeface="Calibri"/>
              </a:rPr>
              <a:t>bilgiyarisi.com</a:t>
            </a:r>
          </a:p>
        </p:txBody>
      </p:sp>
      <p:sp>
        <p:nvSpPr>
          <p:cNvPr id="5" name="QBg"/>
          <p:cNvSpPr txBox="1"/>
          <p:nvPr/>
        </p:nvSpPr>
        <p:spPr>
          <a:xfrm>
            <a:off x="228600" y="685800"/>
            <a:ext cx="11734800" cy="2057400"/>
          </a:xfrm>
          <a:prstGeom prst="rect">
            <a:avLst/>
          </a:prstGeom>
          <a:solidFill>
            <a:srgbClr val="283593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6" name="QTxt"/>
          <p:cNvSpPr txBox="1"/>
          <p:nvPr/>
        </p:nvSpPr>
        <p:spPr>
          <a:xfrm>
            <a:off x="457200" y="720000"/>
            <a:ext cx="11278800" cy="19880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t">
            <a:normAutofit/>
          </a:bodyPr>
          <a:lstStyle/>
          <a:p>
            <a:pPr algn="l"/>
            <a:r>
              <a:rPr lang="tr-TR" sz="2200" b="1" dirty="0">
                <a:solidFill>
                  <a:srgbClr val="ffffff"/>
                </a:solidFill>
                <a:latin typeface="Calibri"/>
              </a:rPr>
              <a:t>Türkiye'de yayla turizmi en çok hangi bölgede gelişmiştir?</a:t>
            </a:r>
          </a:p>
        </p:txBody>
      </p:sp>
      <p:sp>
        <p:nvSpPr>
          <p:cNvPr id="7" name="OBga"/>
          <p:cNvSpPr txBox="1"/>
          <p:nvPr/>
        </p:nvSpPr>
        <p:spPr>
          <a:xfrm>
            <a:off x="2286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8" name="Bdga"/>
          <p:cNvSpPr txBox="1"/>
          <p:nvPr/>
        </p:nvSpPr>
        <p:spPr>
          <a:xfrm>
            <a:off x="2286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A</a:t>
            </a:r>
          </a:p>
        </p:txBody>
      </p:sp>
      <p:sp>
        <p:nvSpPr>
          <p:cNvPr id="9" name="Opta"/>
          <p:cNvSpPr txBox="1"/>
          <p:nvPr/>
        </p:nvSpPr>
        <p:spPr>
          <a:xfrm>
            <a:off x="8229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İç Anadolu</a:t>
            </a:r>
          </a:p>
        </p:txBody>
      </p:sp>
      <p:sp>
        <p:nvSpPr>
          <p:cNvPr id="10" name="OBgb"/>
          <p:cNvSpPr txBox="1"/>
          <p:nvPr/>
        </p:nvSpPr>
        <p:spPr>
          <a:xfrm>
            <a:off x="62484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1" name="Bdgb"/>
          <p:cNvSpPr txBox="1"/>
          <p:nvPr/>
        </p:nvSpPr>
        <p:spPr>
          <a:xfrm>
            <a:off x="62484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B</a:t>
            </a:r>
          </a:p>
        </p:txBody>
      </p:sp>
      <p:sp>
        <p:nvSpPr>
          <p:cNvPr id="12" name="Optb"/>
          <p:cNvSpPr txBox="1"/>
          <p:nvPr/>
        </p:nvSpPr>
        <p:spPr>
          <a:xfrm>
            <a:off x="68427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Akdeniz</a:t>
            </a:r>
          </a:p>
        </p:txBody>
      </p:sp>
      <p:sp>
        <p:nvSpPr>
          <p:cNvPr id="13" name="OBgc"/>
          <p:cNvSpPr txBox="1"/>
          <p:nvPr/>
        </p:nvSpPr>
        <p:spPr>
          <a:xfrm>
            <a:off x="2286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4" name="Bdgc"/>
          <p:cNvSpPr txBox="1"/>
          <p:nvPr/>
        </p:nvSpPr>
        <p:spPr>
          <a:xfrm>
            <a:off x="2286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C</a:t>
            </a:r>
          </a:p>
        </p:txBody>
      </p:sp>
      <p:sp>
        <p:nvSpPr>
          <p:cNvPr id="15" name="Optc"/>
          <p:cNvSpPr txBox="1"/>
          <p:nvPr/>
        </p:nvSpPr>
        <p:spPr>
          <a:xfrm>
            <a:off x="8229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Ege</a:t>
            </a:r>
          </a:p>
        </p:txBody>
      </p:sp>
      <p:sp>
        <p:nvSpPr>
          <p:cNvPr id="16" name="OBgd"/>
          <p:cNvSpPr txBox="1"/>
          <p:nvPr/>
        </p:nvSpPr>
        <p:spPr>
          <a:xfrm>
            <a:off x="62484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7" name="Bdgd"/>
          <p:cNvSpPr txBox="1"/>
          <p:nvPr/>
        </p:nvSpPr>
        <p:spPr>
          <a:xfrm>
            <a:off x="62484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D</a:t>
            </a:r>
          </a:p>
        </p:txBody>
      </p:sp>
      <p:sp>
        <p:nvSpPr>
          <p:cNvPr id="18" name="Optd"/>
          <p:cNvSpPr txBox="1"/>
          <p:nvPr/>
        </p:nvSpPr>
        <p:spPr>
          <a:xfrm>
            <a:off x="68427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Karadeniz</a:t>
            </a:r>
          </a:p>
        </p:txBody>
      </p:sp>
      <p:sp>
        <p:nvSpPr>
          <p:cNvPr id="19" name="Ftr"/>
          <p:cNvSpPr txBox="1"/>
          <p:nvPr/>
        </p:nvSpPr>
        <p:spPr>
          <a:xfrm>
            <a:off x="0" y="6629400"/>
            <a:ext cx="12192000" cy="22860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200" dirty="0">
                <a:solidFill>
                  <a:srgbClr val="9fa8da"/>
                </a:solidFill>
                <a:latin typeface="Calibri"/>
              </a:rPr>
              <a:t>bilgiyarisi.com — Ücretsiz Bilgi Yarışması Platformu</a:t>
            </a:r>
          </a:p>
        </p:txBody>
      </p:sp>
    </p:spTree>
  </p:cSld>
  <p:clrMapOvr>
    <a:masterClrMapping/>
  </p:clrMapOvr>
</p:sld>
</file>

<file path=ppt/slides/slide9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bg>
      <p:bgPr>
        <a:solidFill>
          <a:srgbClr val="1a237e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12192000" cy="6858000"/>
          <a:chOff x="0" y="0"/>
          <a:chExt cx="12192000" cy="6858000"/>
        </a:xfrm>
      </p:grpSpPr>
      <p:sp>
        <p:nvSpPr>
          <p:cNvPr id="2" name="Hdr"/>
          <p:cNvSpPr txBox="1"/>
          <p:nvPr/>
        </p:nvSpPr>
        <p:spPr>
          <a:xfrm>
            <a:off x="0" y="0"/>
            <a:ext cx="12192000" cy="54864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3" name="QNum"/>
          <p:cNvSpPr txBox="1"/>
          <p:nvPr/>
        </p:nvSpPr>
        <p:spPr>
          <a:xfrm>
            <a:off x="228600" y="91440"/>
            <a:ext cx="1828800" cy="365760"/>
          </a:xfrm>
          <a:prstGeom prst="rect">
            <a:avLst/>
          </a:prstGeom>
          <a:solidFill>
            <a:srgbClr val="3949ab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Soru 9 / 40</a:t>
            </a:r>
          </a:p>
        </p:txBody>
      </p:sp>
      <p:sp>
        <p:nvSpPr>
          <p:cNvPr id="4" name="Brand"/>
          <p:cNvSpPr txBox="1"/>
          <p:nvPr/>
        </p:nvSpPr>
        <p:spPr>
          <a:xfrm>
            <a:off x="9601200" y="91440"/>
            <a:ext cx="2362200" cy="36576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r"/>
            <a:r>
              <a:rPr lang="tr-TR" sz="1600" dirty="0">
                <a:solidFill>
                  <a:srgbClr val="c5cae9"/>
                </a:solidFill>
                <a:latin typeface="Calibri"/>
              </a:rPr>
              <a:t>bilgiyarisi.com</a:t>
            </a:r>
          </a:p>
        </p:txBody>
      </p:sp>
      <p:sp>
        <p:nvSpPr>
          <p:cNvPr id="5" name="QBg"/>
          <p:cNvSpPr txBox="1"/>
          <p:nvPr/>
        </p:nvSpPr>
        <p:spPr>
          <a:xfrm>
            <a:off x="228600" y="685800"/>
            <a:ext cx="11734800" cy="2057400"/>
          </a:xfrm>
          <a:prstGeom prst="rect">
            <a:avLst/>
          </a:prstGeom>
          <a:solidFill>
            <a:srgbClr val="283593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6" name="QTxt"/>
          <p:cNvSpPr txBox="1"/>
          <p:nvPr/>
        </p:nvSpPr>
        <p:spPr>
          <a:xfrm>
            <a:off x="457200" y="720000"/>
            <a:ext cx="11278800" cy="19880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t">
            <a:normAutofit/>
          </a:bodyPr>
          <a:lstStyle/>
          <a:p>
            <a:pPr algn="l"/>
            <a:r>
              <a:rPr lang="tr-TR" sz="2200" b="1" dirty="0">
                <a:solidFill>
                  <a:srgbClr val="ffffff"/>
                </a:solidFill>
                <a:latin typeface="Calibri"/>
              </a:rPr>
              <a:t>Turizm faaliyetlerinin bölge ekonomisine en önemli katkısı nedir?</a:t>
            </a:r>
          </a:p>
        </p:txBody>
      </p:sp>
      <p:sp>
        <p:nvSpPr>
          <p:cNvPr id="7" name="OBga"/>
          <p:cNvSpPr txBox="1"/>
          <p:nvPr/>
        </p:nvSpPr>
        <p:spPr>
          <a:xfrm>
            <a:off x="2286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8" name="Bdga"/>
          <p:cNvSpPr txBox="1"/>
          <p:nvPr/>
        </p:nvSpPr>
        <p:spPr>
          <a:xfrm>
            <a:off x="2286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A</a:t>
            </a:r>
          </a:p>
        </p:txBody>
      </p:sp>
      <p:sp>
        <p:nvSpPr>
          <p:cNvPr id="9" name="Opta"/>
          <p:cNvSpPr txBox="1"/>
          <p:nvPr/>
        </p:nvSpPr>
        <p:spPr>
          <a:xfrm>
            <a:off x="8229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İstihdam artışı ve altyapı gelişimi</a:t>
            </a:r>
          </a:p>
        </p:txBody>
      </p:sp>
      <p:sp>
        <p:nvSpPr>
          <p:cNvPr id="10" name="OBgb"/>
          <p:cNvSpPr txBox="1"/>
          <p:nvPr/>
        </p:nvSpPr>
        <p:spPr>
          <a:xfrm>
            <a:off x="62484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1" name="Bdgb"/>
          <p:cNvSpPr txBox="1"/>
          <p:nvPr/>
        </p:nvSpPr>
        <p:spPr>
          <a:xfrm>
            <a:off x="62484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B</a:t>
            </a:r>
          </a:p>
        </p:txBody>
      </p:sp>
      <p:sp>
        <p:nvSpPr>
          <p:cNvPr id="12" name="Optb"/>
          <p:cNvSpPr txBox="1"/>
          <p:nvPr/>
        </p:nvSpPr>
        <p:spPr>
          <a:xfrm>
            <a:off x="68427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Tarımın bitmesi</a:t>
            </a:r>
          </a:p>
        </p:txBody>
      </p:sp>
      <p:sp>
        <p:nvSpPr>
          <p:cNvPr id="13" name="OBgc"/>
          <p:cNvSpPr txBox="1"/>
          <p:nvPr/>
        </p:nvSpPr>
        <p:spPr>
          <a:xfrm>
            <a:off x="2286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4" name="Bdgc"/>
          <p:cNvSpPr txBox="1"/>
          <p:nvPr/>
        </p:nvSpPr>
        <p:spPr>
          <a:xfrm>
            <a:off x="2286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C</a:t>
            </a:r>
          </a:p>
        </p:txBody>
      </p:sp>
      <p:sp>
        <p:nvSpPr>
          <p:cNvPr id="15" name="Optc"/>
          <p:cNvSpPr txBox="1"/>
          <p:nvPr/>
        </p:nvSpPr>
        <p:spPr>
          <a:xfrm>
            <a:off x="8229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Nüfusun azalması</a:t>
            </a:r>
          </a:p>
        </p:txBody>
      </p:sp>
      <p:sp>
        <p:nvSpPr>
          <p:cNvPr id="16" name="OBgd"/>
          <p:cNvSpPr txBox="1"/>
          <p:nvPr/>
        </p:nvSpPr>
        <p:spPr>
          <a:xfrm>
            <a:off x="62484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7" name="Bdgd"/>
          <p:cNvSpPr txBox="1"/>
          <p:nvPr/>
        </p:nvSpPr>
        <p:spPr>
          <a:xfrm>
            <a:off x="62484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D</a:t>
            </a:r>
          </a:p>
        </p:txBody>
      </p:sp>
      <p:sp>
        <p:nvSpPr>
          <p:cNvPr id="18" name="Optd"/>
          <p:cNvSpPr txBox="1"/>
          <p:nvPr/>
        </p:nvSpPr>
        <p:spPr>
          <a:xfrm>
            <a:off x="68427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Ulaşımın zorlaşması</a:t>
            </a:r>
          </a:p>
        </p:txBody>
      </p:sp>
      <p:sp>
        <p:nvSpPr>
          <p:cNvPr id="19" name="Ftr"/>
          <p:cNvSpPr txBox="1"/>
          <p:nvPr/>
        </p:nvSpPr>
        <p:spPr>
          <a:xfrm>
            <a:off x="0" y="6629400"/>
            <a:ext cx="12192000" cy="22860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200" dirty="0">
                <a:solidFill>
                  <a:srgbClr val="9fa8da"/>
                </a:solidFill>
                <a:latin typeface="Calibri"/>
              </a:rPr>
              <a:t>bilgiyarisi.com — Ücretsiz Bilgi Yarışması Platformu</a:t>
            </a:r>
          </a:p>
        </p:txBody>
      </p:sp>
    </p:spTree>
  </p:cSld>
  <p:clrMapOvr>
    <a:masterClrMapping/>
  </p:clrMapOvr>
</p:sld>
</file>

<file path=ppt/slides/slide10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bg>
      <p:bgPr>
        <a:solidFill>
          <a:srgbClr val="1a237e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12192000" cy="6858000"/>
          <a:chOff x="0" y="0"/>
          <a:chExt cx="12192000" cy="6858000"/>
        </a:xfrm>
      </p:grpSpPr>
      <p:sp>
        <p:nvSpPr>
          <p:cNvPr id="2" name="Hdr"/>
          <p:cNvSpPr txBox="1"/>
          <p:nvPr/>
        </p:nvSpPr>
        <p:spPr>
          <a:xfrm>
            <a:off x="0" y="0"/>
            <a:ext cx="12192000" cy="54864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3" name="QNum"/>
          <p:cNvSpPr txBox="1"/>
          <p:nvPr/>
        </p:nvSpPr>
        <p:spPr>
          <a:xfrm>
            <a:off x="228600" y="91440"/>
            <a:ext cx="1828800" cy="365760"/>
          </a:xfrm>
          <a:prstGeom prst="rect">
            <a:avLst/>
          </a:prstGeom>
          <a:solidFill>
            <a:srgbClr val="3949ab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Soru 10 / 40</a:t>
            </a:r>
          </a:p>
        </p:txBody>
      </p:sp>
      <p:sp>
        <p:nvSpPr>
          <p:cNvPr id="4" name="Brand"/>
          <p:cNvSpPr txBox="1"/>
          <p:nvPr/>
        </p:nvSpPr>
        <p:spPr>
          <a:xfrm>
            <a:off x="9601200" y="91440"/>
            <a:ext cx="2362200" cy="36576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r"/>
            <a:r>
              <a:rPr lang="tr-TR" sz="1600" dirty="0">
                <a:solidFill>
                  <a:srgbClr val="c5cae9"/>
                </a:solidFill>
                <a:latin typeface="Calibri"/>
              </a:rPr>
              <a:t>bilgiyarisi.com</a:t>
            </a:r>
          </a:p>
        </p:txBody>
      </p:sp>
      <p:sp>
        <p:nvSpPr>
          <p:cNvPr id="5" name="QBg"/>
          <p:cNvSpPr txBox="1"/>
          <p:nvPr/>
        </p:nvSpPr>
        <p:spPr>
          <a:xfrm>
            <a:off x="228600" y="685800"/>
            <a:ext cx="11734800" cy="2057400"/>
          </a:xfrm>
          <a:prstGeom prst="rect">
            <a:avLst/>
          </a:prstGeom>
          <a:solidFill>
            <a:srgbClr val="283593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6" name="QTxt"/>
          <p:cNvSpPr txBox="1"/>
          <p:nvPr/>
        </p:nvSpPr>
        <p:spPr>
          <a:xfrm>
            <a:off x="457200" y="720000"/>
            <a:ext cx="11278800" cy="19880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t">
            <a:normAutofit/>
          </a:bodyPr>
          <a:lstStyle/>
          <a:p>
            <a:pPr algn="l"/>
            <a:r>
              <a:rPr lang="tr-TR" sz="2200" b="1" dirty="0">
                <a:solidFill>
                  <a:srgbClr val="ffffff"/>
                </a:solidFill>
                <a:latin typeface="Calibri"/>
              </a:rPr>
              <a:t>Aşağıdakilerden hangisi turizm merkezlerinden biri değildir?</a:t>
            </a:r>
          </a:p>
        </p:txBody>
      </p:sp>
      <p:sp>
        <p:nvSpPr>
          <p:cNvPr id="7" name="OBga"/>
          <p:cNvSpPr txBox="1"/>
          <p:nvPr/>
        </p:nvSpPr>
        <p:spPr>
          <a:xfrm>
            <a:off x="2286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8" name="Bdga"/>
          <p:cNvSpPr txBox="1"/>
          <p:nvPr/>
        </p:nvSpPr>
        <p:spPr>
          <a:xfrm>
            <a:off x="2286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A</a:t>
            </a:r>
          </a:p>
        </p:txBody>
      </p:sp>
      <p:sp>
        <p:nvSpPr>
          <p:cNvPr id="9" name="Opta"/>
          <p:cNvSpPr txBox="1"/>
          <p:nvPr/>
        </p:nvSpPr>
        <p:spPr>
          <a:xfrm>
            <a:off x="8229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Antalya</a:t>
            </a:r>
          </a:p>
        </p:txBody>
      </p:sp>
      <p:sp>
        <p:nvSpPr>
          <p:cNvPr id="10" name="OBgb"/>
          <p:cNvSpPr txBox="1"/>
          <p:nvPr/>
        </p:nvSpPr>
        <p:spPr>
          <a:xfrm>
            <a:off x="62484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1" name="Bdgb"/>
          <p:cNvSpPr txBox="1"/>
          <p:nvPr/>
        </p:nvSpPr>
        <p:spPr>
          <a:xfrm>
            <a:off x="62484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B</a:t>
            </a:r>
          </a:p>
        </p:txBody>
      </p:sp>
      <p:sp>
        <p:nvSpPr>
          <p:cNvPr id="12" name="Optb"/>
          <p:cNvSpPr txBox="1"/>
          <p:nvPr/>
        </p:nvSpPr>
        <p:spPr>
          <a:xfrm>
            <a:off x="68427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Sanayi bölgeleri</a:t>
            </a:r>
          </a:p>
        </p:txBody>
      </p:sp>
      <p:sp>
        <p:nvSpPr>
          <p:cNvPr id="13" name="OBgc"/>
          <p:cNvSpPr txBox="1"/>
          <p:nvPr/>
        </p:nvSpPr>
        <p:spPr>
          <a:xfrm>
            <a:off x="2286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4" name="Bdgc"/>
          <p:cNvSpPr txBox="1"/>
          <p:nvPr/>
        </p:nvSpPr>
        <p:spPr>
          <a:xfrm>
            <a:off x="2286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C</a:t>
            </a:r>
          </a:p>
        </p:txBody>
      </p:sp>
      <p:sp>
        <p:nvSpPr>
          <p:cNvPr id="15" name="Optc"/>
          <p:cNvSpPr txBox="1"/>
          <p:nvPr/>
        </p:nvSpPr>
        <p:spPr>
          <a:xfrm>
            <a:off x="8229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Konya</a:t>
            </a:r>
          </a:p>
        </p:txBody>
      </p:sp>
      <p:sp>
        <p:nvSpPr>
          <p:cNvPr id="16" name="OBgd"/>
          <p:cNvSpPr txBox="1"/>
          <p:nvPr/>
        </p:nvSpPr>
        <p:spPr>
          <a:xfrm>
            <a:off x="62484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7" name="Bdgd"/>
          <p:cNvSpPr txBox="1"/>
          <p:nvPr/>
        </p:nvSpPr>
        <p:spPr>
          <a:xfrm>
            <a:off x="62484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D</a:t>
            </a:r>
          </a:p>
        </p:txBody>
      </p:sp>
      <p:sp>
        <p:nvSpPr>
          <p:cNvPr id="18" name="Optd"/>
          <p:cNvSpPr txBox="1"/>
          <p:nvPr/>
        </p:nvSpPr>
        <p:spPr>
          <a:xfrm>
            <a:off x="68427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İstanbul</a:t>
            </a:r>
          </a:p>
        </p:txBody>
      </p:sp>
      <p:sp>
        <p:nvSpPr>
          <p:cNvPr id="19" name="Ftr"/>
          <p:cNvSpPr txBox="1"/>
          <p:nvPr/>
        </p:nvSpPr>
        <p:spPr>
          <a:xfrm>
            <a:off x="0" y="6629400"/>
            <a:ext cx="12192000" cy="22860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200" dirty="0">
                <a:solidFill>
                  <a:srgbClr val="9fa8da"/>
                </a:solidFill>
                <a:latin typeface="Calibri"/>
              </a:rPr>
              <a:t>bilgiyarisi.com — Ücretsiz Bilgi Yarışması Platformu</a:t>
            </a:r>
          </a:p>
        </p:txBody>
      </p:sp>
    </p:spTree>
  </p:cSld>
  <p:clrMapOvr>
    <a:masterClrMapping/>
  </p:clrMapOvr>
</p:sld>
</file>

<file path=ppt/slides/slide11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bg>
      <p:bgPr>
        <a:solidFill>
          <a:srgbClr val="1a237e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12192000" cy="6858000"/>
          <a:chOff x="0" y="0"/>
          <a:chExt cx="12192000" cy="6858000"/>
        </a:xfrm>
      </p:grpSpPr>
      <p:sp>
        <p:nvSpPr>
          <p:cNvPr id="2" name="Hdr"/>
          <p:cNvSpPr txBox="1"/>
          <p:nvPr/>
        </p:nvSpPr>
        <p:spPr>
          <a:xfrm>
            <a:off x="0" y="0"/>
            <a:ext cx="12192000" cy="54864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3" name="QNum"/>
          <p:cNvSpPr txBox="1"/>
          <p:nvPr/>
        </p:nvSpPr>
        <p:spPr>
          <a:xfrm>
            <a:off x="228600" y="91440"/>
            <a:ext cx="1828800" cy="365760"/>
          </a:xfrm>
          <a:prstGeom prst="rect">
            <a:avLst/>
          </a:prstGeom>
          <a:solidFill>
            <a:srgbClr val="3949ab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Soru 11 / 40</a:t>
            </a:r>
          </a:p>
        </p:txBody>
      </p:sp>
      <p:sp>
        <p:nvSpPr>
          <p:cNvPr id="4" name="Brand"/>
          <p:cNvSpPr txBox="1"/>
          <p:nvPr/>
        </p:nvSpPr>
        <p:spPr>
          <a:xfrm>
            <a:off x="9601200" y="91440"/>
            <a:ext cx="2362200" cy="36576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r"/>
            <a:r>
              <a:rPr lang="tr-TR" sz="1600" dirty="0">
                <a:solidFill>
                  <a:srgbClr val="c5cae9"/>
                </a:solidFill>
                <a:latin typeface="Calibri"/>
              </a:rPr>
              <a:t>bilgiyarisi.com</a:t>
            </a:r>
          </a:p>
        </p:txBody>
      </p:sp>
      <p:sp>
        <p:nvSpPr>
          <p:cNvPr id="5" name="QBg"/>
          <p:cNvSpPr txBox="1"/>
          <p:nvPr/>
        </p:nvSpPr>
        <p:spPr>
          <a:xfrm>
            <a:off x="228600" y="685800"/>
            <a:ext cx="11734800" cy="2057400"/>
          </a:xfrm>
          <a:prstGeom prst="rect">
            <a:avLst/>
          </a:prstGeom>
          <a:solidFill>
            <a:srgbClr val="283593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6" name="QTxt"/>
          <p:cNvSpPr txBox="1"/>
          <p:nvPr/>
        </p:nvSpPr>
        <p:spPr>
          <a:xfrm>
            <a:off x="457200" y="720000"/>
            <a:ext cx="11278800" cy="19880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t">
            <a:normAutofit/>
          </a:bodyPr>
          <a:lstStyle/>
          <a:p>
            <a:pPr algn="l"/>
            <a:r>
              <a:rPr lang="tr-TR" sz="2200" b="1" dirty="0">
                <a:solidFill>
                  <a:srgbClr val="ffffff"/>
                </a:solidFill>
                <a:latin typeface="Calibri"/>
              </a:rPr>
              <a:t>Sürdürülebilir turizm neyi amaçlar?</a:t>
            </a:r>
          </a:p>
        </p:txBody>
      </p:sp>
      <p:sp>
        <p:nvSpPr>
          <p:cNvPr id="7" name="OBga"/>
          <p:cNvSpPr txBox="1"/>
          <p:nvPr/>
        </p:nvSpPr>
        <p:spPr>
          <a:xfrm>
            <a:off x="2286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8" name="Bdga"/>
          <p:cNvSpPr txBox="1"/>
          <p:nvPr/>
        </p:nvSpPr>
        <p:spPr>
          <a:xfrm>
            <a:off x="2286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A</a:t>
            </a:r>
          </a:p>
        </p:txBody>
      </p:sp>
      <p:sp>
        <p:nvSpPr>
          <p:cNvPr id="9" name="Opta"/>
          <p:cNvSpPr txBox="1"/>
          <p:nvPr/>
        </p:nvSpPr>
        <p:spPr>
          <a:xfrm>
            <a:off x="8229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Tüm doğal alanları otel yapmak</a:t>
            </a:r>
          </a:p>
        </p:txBody>
      </p:sp>
      <p:sp>
        <p:nvSpPr>
          <p:cNvPr id="10" name="OBgb"/>
          <p:cNvSpPr txBox="1"/>
          <p:nvPr/>
        </p:nvSpPr>
        <p:spPr>
          <a:xfrm>
            <a:off x="62484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1" name="Bdgb"/>
          <p:cNvSpPr txBox="1"/>
          <p:nvPr/>
        </p:nvSpPr>
        <p:spPr>
          <a:xfrm>
            <a:off x="62484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B</a:t>
            </a:r>
          </a:p>
        </p:txBody>
      </p:sp>
      <p:sp>
        <p:nvSpPr>
          <p:cNvPr id="12" name="Optb"/>
          <p:cNvSpPr txBox="1"/>
          <p:nvPr/>
        </p:nvSpPr>
        <p:spPr>
          <a:xfrm>
            <a:off x="68427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Turizmi sınırsızca artırmak</a:t>
            </a:r>
          </a:p>
        </p:txBody>
      </p:sp>
      <p:sp>
        <p:nvSpPr>
          <p:cNvPr id="13" name="OBgc"/>
          <p:cNvSpPr txBox="1"/>
          <p:nvPr/>
        </p:nvSpPr>
        <p:spPr>
          <a:xfrm>
            <a:off x="2286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4" name="Bdgc"/>
          <p:cNvSpPr txBox="1"/>
          <p:nvPr/>
        </p:nvSpPr>
        <p:spPr>
          <a:xfrm>
            <a:off x="2286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C</a:t>
            </a:r>
          </a:p>
        </p:txBody>
      </p:sp>
      <p:sp>
        <p:nvSpPr>
          <p:cNvPr id="15" name="Optc"/>
          <p:cNvSpPr txBox="1"/>
          <p:nvPr/>
        </p:nvSpPr>
        <p:spPr>
          <a:xfrm>
            <a:off x="8229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Doğal ve kültürel değerleri koruyarak turizmi geliştirmek</a:t>
            </a:r>
          </a:p>
        </p:txBody>
      </p:sp>
      <p:sp>
        <p:nvSpPr>
          <p:cNvPr id="16" name="OBgd"/>
          <p:cNvSpPr txBox="1"/>
          <p:nvPr/>
        </p:nvSpPr>
        <p:spPr>
          <a:xfrm>
            <a:off x="62484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7" name="Bdgd"/>
          <p:cNvSpPr txBox="1"/>
          <p:nvPr/>
        </p:nvSpPr>
        <p:spPr>
          <a:xfrm>
            <a:off x="62484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D</a:t>
            </a:r>
          </a:p>
        </p:txBody>
      </p:sp>
      <p:sp>
        <p:nvSpPr>
          <p:cNvPr id="18" name="Optd"/>
          <p:cNvSpPr txBox="1"/>
          <p:nvPr/>
        </p:nvSpPr>
        <p:spPr>
          <a:xfrm>
            <a:off x="68427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Turizmi sadece zenginlere sunmak</a:t>
            </a:r>
          </a:p>
        </p:txBody>
      </p:sp>
      <p:sp>
        <p:nvSpPr>
          <p:cNvPr id="19" name="Ftr"/>
          <p:cNvSpPr txBox="1"/>
          <p:nvPr/>
        </p:nvSpPr>
        <p:spPr>
          <a:xfrm>
            <a:off x="0" y="6629400"/>
            <a:ext cx="12192000" cy="22860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200" dirty="0">
                <a:solidFill>
                  <a:srgbClr val="9fa8da"/>
                </a:solidFill>
                <a:latin typeface="Calibri"/>
              </a:rPr>
              <a:t>bilgiyarisi.com — Ücretsiz Bilgi Yarışması Platformu</a:t>
            </a:r>
          </a:p>
        </p:txBody>
      </p:sp>
    </p:spTree>
  </p:cSld>
  <p:clrMapOvr>
    <a:masterClrMapping/>
  </p:clrMapOvr>
</p:sld>
</file>

<file path=ppt/slides/slide12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bg>
      <p:bgPr>
        <a:solidFill>
          <a:srgbClr val="1a237e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12192000" cy="6858000"/>
          <a:chOff x="0" y="0"/>
          <a:chExt cx="12192000" cy="6858000"/>
        </a:xfrm>
      </p:grpSpPr>
      <p:sp>
        <p:nvSpPr>
          <p:cNvPr id="2" name="Hdr"/>
          <p:cNvSpPr txBox="1"/>
          <p:nvPr/>
        </p:nvSpPr>
        <p:spPr>
          <a:xfrm>
            <a:off x="0" y="0"/>
            <a:ext cx="12192000" cy="54864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3" name="QNum"/>
          <p:cNvSpPr txBox="1"/>
          <p:nvPr/>
        </p:nvSpPr>
        <p:spPr>
          <a:xfrm>
            <a:off x="228600" y="91440"/>
            <a:ext cx="1828800" cy="365760"/>
          </a:xfrm>
          <a:prstGeom prst="rect">
            <a:avLst/>
          </a:prstGeom>
          <a:solidFill>
            <a:srgbClr val="3949ab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Soru 12 / 40</a:t>
            </a:r>
          </a:p>
        </p:txBody>
      </p:sp>
      <p:sp>
        <p:nvSpPr>
          <p:cNvPr id="4" name="Brand"/>
          <p:cNvSpPr txBox="1"/>
          <p:nvPr/>
        </p:nvSpPr>
        <p:spPr>
          <a:xfrm>
            <a:off x="9601200" y="91440"/>
            <a:ext cx="2362200" cy="36576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r"/>
            <a:r>
              <a:rPr lang="tr-TR" sz="1600" dirty="0">
                <a:solidFill>
                  <a:srgbClr val="c5cae9"/>
                </a:solidFill>
                <a:latin typeface="Calibri"/>
              </a:rPr>
              <a:t>bilgiyarisi.com</a:t>
            </a:r>
          </a:p>
        </p:txBody>
      </p:sp>
      <p:sp>
        <p:nvSpPr>
          <p:cNvPr id="5" name="QBg"/>
          <p:cNvSpPr txBox="1"/>
          <p:nvPr/>
        </p:nvSpPr>
        <p:spPr>
          <a:xfrm>
            <a:off x="228600" y="685800"/>
            <a:ext cx="11734800" cy="2057400"/>
          </a:xfrm>
          <a:prstGeom prst="rect">
            <a:avLst/>
          </a:prstGeom>
          <a:solidFill>
            <a:srgbClr val="283593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6" name="QTxt"/>
          <p:cNvSpPr txBox="1"/>
          <p:nvPr/>
        </p:nvSpPr>
        <p:spPr>
          <a:xfrm>
            <a:off x="457200" y="720000"/>
            <a:ext cx="11278800" cy="19880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t">
            <a:normAutofit/>
          </a:bodyPr>
          <a:lstStyle/>
          <a:p>
            <a:pPr algn="l"/>
            <a:r>
              <a:rPr lang="tr-TR" sz="2200" b="1" dirty="0">
                <a:solidFill>
                  <a:srgbClr val="ffffff"/>
                </a:solidFill>
                <a:latin typeface="Calibri"/>
              </a:rPr>
              <a:t>İnanç turizmi için Türkiye'de önemli bir merkez hangisidir?</a:t>
            </a:r>
          </a:p>
        </p:txBody>
      </p:sp>
      <p:sp>
        <p:nvSpPr>
          <p:cNvPr id="7" name="OBga"/>
          <p:cNvSpPr txBox="1"/>
          <p:nvPr/>
        </p:nvSpPr>
        <p:spPr>
          <a:xfrm>
            <a:off x="2286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8" name="Bdga"/>
          <p:cNvSpPr txBox="1"/>
          <p:nvPr/>
        </p:nvSpPr>
        <p:spPr>
          <a:xfrm>
            <a:off x="2286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A</a:t>
            </a:r>
          </a:p>
        </p:txBody>
      </p:sp>
      <p:sp>
        <p:nvSpPr>
          <p:cNvPr id="9" name="Opta"/>
          <p:cNvSpPr txBox="1"/>
          <p:nvPr/>
        </p:nvSpPr>
        <p:spPr>
          <a:xfrm>
            <a:off x="8229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Uludağ</a:t>
            </a:r>
          </a:p>
        </p:txBody>
      </p:sp>
      <p:sp>
        <p:nvSpPr>
          <p:cNvPr id="10" name="OBgb"/>
          <p:cNvSpPr txBox="1"/>
          <p:nvPr/>
        </p:nvSpPr>
        <p:spPr>
          <a:xfrm>
            <a:off x="62484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1" name="Bdgb"/>
          <p:cNvSpPr txBox="1"/>
          <p:nvPr/>
        </p:nvSpPr>
        <p:spPr>
          <a:xfrm>
            <a:off x="62484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B</a:t>
            </a:r>
          </a:p>
        </p:txBody>
      </p:sp>
      <p:sp>
        <p:nvSpPr>
          <p:cNvPr id="12" name="Optb"/>
          <p:cNvSpPr txBox="1"/>
          <p:nvPr/>
        </p:nvSpPr>
        <p:spPr>
          <a:xfrm>
            <a:off x="68427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Sümela Manastırı</a:t>
            </a:r>
          </a:p>
        </p:txBody>
      </p:sp>
      <p:sp>
        <p:nvSpPr>
          <p:cNvPr id="13" name="OBgc"/>
          <p:cNvSpPr txBox="1"/>
          <p:nvPr/>
        </p:nvSpPr>
        <p:spPr>
          <a:xfrm>
            <a:off x="2286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4" name="Bdgc"/>
          <p:cNvSpPr txBox="1"/>
          <p:nvPr/>
        </p:nvSpPr>
        <p:spPr>
          <a:xfrm>
            <a:off x="2286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C</a:t>
            </a:r>
          </a:p>
        </p:txBody>
      </p:sp>
      <p:sp>
        <p:nvSpPr>
          <p:cNvPr id="15" name="Optc"/>
          <p:cNvSpPr txBox="1"/>
          <p:nvPr/>
        </p:nvSpPr>
        <p:spPr>
          <a:xfrm>
            <a:off x="8229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İstanbul Boğazı</a:t>
            </a:r>
          </a:p>
        </p:txBody>
      </p:sp>
      <p:sp>
        <p:nvSpPr>
          <p:cNvPr id="16" name="OBgd"/>
          <p:cNvSpPr txBox="1"/>
          <p:nvPr/>
        </p:nvSpPr>
        <p:spPr>
          <a:xfrm>
            <a:off x="62484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7" name="Bdgd"/>
          <p:cNvSpPr txBox="1"/>
          <p:nvPr/>
        </p:nvSpPr>
        <p:spPr>
          <a:xfrm>
            <a:off x="62484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D</a:t>
            </a:r>
          </a:p>
        </p:txBody>
      </p:sp>
      <p:sp>
        <p:nvSpPr>
          <p:cNvPr id="18" name="Optd"/>
          <p:cNvSpPr txBox="1"/>
          <p:nvPr/>
        </p:nvSpPr>
        <p:spPr>
          <a:xfrm>
            <a:off x="68427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Ankara Kalesi</a:t>
            </a:r>
          </a:p>
        </p:txBody>
      </p:sp>
      <p:sp>
        <p:nvSpPr>
          <p:cNvPr id="19" name="Ftr"/>
          <p:cNvSpPr txBox="1"/>
          <p:nvPr/>
        </p:nvSpPr>
        <p:spPr>
          <a:xfrm>
            <a:off x="0" y="6629400"/>
            <a:ext cx="12192000" cy="22860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200" dirty="0">
                <a:solidFill>
                  <a:srgbClr val="9fa8da"/>
                </a:solidFill>
                <a:latin typeface="Calibri"/>
              </a:rPr>
              <a:t>bilgiyarisi.com — Ücretsiz Bilgi Yarışması Platformu</a:t>
            </a:r>
          </a:p>
        </p:txBody>
      </p:sp>
    </p:spTree>
  </p:cSld>
  <p:clrMapOvr>
    <a:masterClrMapping/>
  </p:clrMapOvr>
</p:sld>
</file>

<file path=ppt/slides/slide13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bg>
      <p:bgPr>
        <a:solidFill>
          <a:srgbClr val="1a237e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12192000" cy="6858000"/>
          <a:chOff x="0" y="0"/>
          <a:chExt cx="12192000" cy="6858000"/>
        </a:xfrm>
      </p:grpSpPr>
      <p:sp>
        <p:nvSpPr>
          <p:cNvPr id="2" name="Hdr"/>
          <p:cNvSpPr txBox="1"/>
          <p:nvPr/>
        </p:nvSpPr>
        <p:spPr>
          <a:xfrm>
            <a:off x="0" y="0"/>
            <a:ext cx="12192000" cy="54864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3" name="QNum"/>
          <p:cNvSpPr txBox="1"/>
          <p:nvPr/>
        </p:nvSpPr>
        <p:spPr>
          <a:xfrm>
            <a:off x="228600" y="91440"/>
            <a:ext cx="1828800" cy="365760"/>
          </a:xfrm>
          <a:prstGeom prst="rect">
            <a:avLst/>
          </a:prstGeom>
          <a:solidFill>
            <a:srgbClr val="3949ab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Soru 13 / 40</a:t>
            </a:r>
          </a:p>
        </p:txBody>
      </p:sp>
      <p:sp>
        <p:nvSpPr>
          <p:cNvPr id="4" name="Brand"/>
          <p:cNvSpPr txBox="1"/>
          <p:nvPr/>
        </p:nvSpPr>
        <p:spPr>
          <a:xfrm>
            <a:off x="9601200" y="91440"/>
            <a:ext cx="2362200" cy="36576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r"/>
            <a:r>
              <a:rPr lang="tr-TR" sz="1600" dirty="0">
                <a:solidFill>
                  <a:srgbClr val="c5cae9"/>
                </a:solidFill>
                <a:latin typeface="Calibri"/>
              </a:rPr>
              <a:t>bilgiyarisi.com</a:t>
            </a:r>
          </a:p>
        </p:txBody>
      </p:sp>
      <p:sp>
        <p:nvSpPr>
          <p:cNvPr id="5" name="QBg"/>
          <p:cNvSpPr txBox="1"/>
          <p:nvPr/>
        </p:nvSpPr>
        <p:spPr>
          <a:xfrm>
            <a:off x="228600" y="685800"/>
            <a:ext cx="11734800" cy="2057400"/>
          </a:xfrm>
          <a:prstGeom prst="rect">
            <a:avLst/>
          </a:prstGeom>
          <a:solidFill>
            <a:srgbClr val="283593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6" name="QTxt"/>
          <p:cNvSpPr txBox="1"/>
          <p:nvPr/>
        </p:nvSpPr>
        <p:spPr>
          <a:xfrm>
            <a:off x="457200" y="720000"/>
            <a:ext cx="11278800" cy="19880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t">
            <a:normAutofit/>
          </a:bodyPr>
          <a:lstStyle/>
          <a:p>
            <a:pPr algn="l"/>
            <a:r>
              <a:rPr lang="tr-TR" sz="2200" b="1" dirty="0">
                <a:solidFill>
                  <a:srgbClr val="ffffff"/>
                </a:solidFill>
                <a:latin typeface="Calibri"/>
              </a:rPr>
              <a:t>Turizmde 'Mevsimsellik' ne anlama gelir?</a:t>
            </a:r>
          </a:p>
        </p:txBody>
      </p:sp>
      <p:sp>
        <p:nvSpPr>
          <p:cNvPr id="7" name="OBga"/>
          <p:cNvSpPr txBox="1"/>
          <p:nvPr/>
        </p:nvSpPr>
        <p:spPr>
          <a:xfrm>
            <a:off x="2286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8" name="Bdga"/>
          <p:cNvSpPr txBox="1"/>
          <p:nvPr/>
        </p:nvSpPr>
        <p:spPr>
          <a:xfrm>
            <a:off x="2286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A</a:t>
            </a:r>
          </a:p>
        </p:txBody>
      </p:sp>
      <p:sp>
        <p:nvSpPr>
          <p:cNvPr id="9" name="Opta"/>
          <p:cNvSpPr txBox="1"/>
          <p:nvPr/>
        </p:nvSpPr>
        <p:spPr>
          <a:xfrm>
            <a:off x="8229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Havanın sadece yağmurlu olması</a:t>
            </a:r>
          </a:p>
        </p:txBody>
      </p:sp>
      <p:sp>
        <p:nvSpPr>
          <p:cNvPr id="10" name="OBgb"/>
          <p:cNvSpPr txBox="1"/>
          <p:nvPr/>
        </p:nvSpPr>
        <p:spPr>
          <a:xfrm>
            <a:off x="62484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1" name="Bdgb"/>
          <p:cNvSpPr txBox="1"/>
          <p:nvPr/>
        </p:nvSpPr>
        <p:spPr>
          <a:xfrm>
            <a:off x="62484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B</a:t>
            </a:r>
          </a:p>
        </p:txBody>
      </p:sp>
      <p:sp>
        <p:nvSpPr>
          <p:cNvPr id="12" name="Optb"/>
          <p:cNvSpPr txBox="1"/>
          <p:nvPr/>
        </p:nvSpPr>
        <p:spPr>
          <a:xfrm>
            <a:off x="68427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Turistlerin sadece yazın çalışması</a:t>
            </a:r>
          </a:p>
        </p:txBody>
      </p:sp>
      <p:sp>
        <p:nvSpPr>
          <p:cNvPr id="13" name="OBgc"/>
          <p:cNvSpPr txBox="1"/>
          <p:nvPr/>
        </p:nvSpPr>
        <p:spPr>
          <a:xfrm>
            <a:off x="2286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4" name="Bdgc"/>
          <p:cNvSpPr txBox="1"/>
          <p:nvPr/>
        </p:nvSpPr>
        <p:spPr>
          <a:xfrm>
            <a:off x="2286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C</a:t>
            </a:r>
          </a:p>
        </p:txBody>
      </p:sp>
      <p:sp>
        <p:nvSpPr>
          <p:cNvPr id="15" name="Optc"/>
          <p:cNvSpPr txBox="1"/>
          <p:nvPr/>
        </p:nvSpPr>
        <p:spPr>
          <a:xfrm>
            <a:off x="8229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Sadece kışın tatil yapılması</a:t>
            </a:r>
          </a:p>
        </p:txBody>
      </p:sp>
      <p:sp>
        <p:nvSpPr>
          <p:cNvPr id="16" name="OBgd"/>
          <p:cNvSpPr txBox="1"/>
          <p:nvPr/>
        </p:nvSpPr>
        <p:spPr>
          <a:xfrm>
            <a:off x="62484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7" name="Bdgd"/>
          <p:cNvSpPr txBox="1"/>
          <p:nvPr/>
        </p:nvSpPr>
        <p:spPr>
          <a:xfrm>
            <a:off x="62484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D</a:t>
            </a:r>
          </a:p>
        </p:txBody>
      </p:sp>
      <p:sp>
        <p:nvSpPr>
          <p:cNvPr id="18" name="Optd"/>
          <p:cNvSpPr txBox="1"/>
          <p:nvPr/>
        </p:nvSpPr>
        <p:spPr>
          <a:xfrm>
            <a:off x="68427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Turist talebinin yılın belirli zamanlarında yoğunlaşması</a:t>
            </a:r>
          </a:p>
        </p:txBody>
      </p:sp>
      <p:sp>
        <p:nvSpPr>
          <p:cNvPr id="19" name="Ftr"/>
          <p:cNvSpPr txBox="1"/>
          <p:nvPr/>
        </p:nvSpPr>
        <p:spPr>
          <a:xfrm>
            <a:off x="0" y="6629400"/>
            <a:ext cx="12192000" cy="22860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200" dirty="0">
                <a:solidFill>
                  <a:srgbClr val="9fa8da"/>
                </a:solidFill>
                <a:latin typeface="Calibri"/>
              </a:rPr>
              <a:t>bilgiyarisi.com — Ücretsiz Bilgi Yarışması Platformu</a:t>
            </a:r>
          </a:p>
        </p:txBody>
      </p:sp>
    </p:spTree>
  </p:cSld>
  <p:clrMapOvr>
    <a:masterClrMapping/>
  </p:clrMapOvr>
</p:sld>
</file>

<file path=ppt/slides/slide14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bg>
      <p:bgPr>
        <a:solidFill>
          <a:srgbClr val="1a237e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12192000" cy="6858000"/>
          <a:chOff x="0" y="0"/>
          <a:chExt cx="12192000" cy="6858000"/>
        </a:xfrm>
      </p:grpSpPr>
      <p:sp>
        <p:nvSpPr>
          <p:cNvPr id="2" name="Hdr"/>
          <p:cNvSpPr txBox="1"/>
          <p:nvPr/>
        </p:nvSpPr>
        <p:spPr>
          <a:xfrm>
            <a:off x="0" y="0"/>
            <a:ext cx="12192000" cy="54864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3" name="QNum"/>
          <p:cNvSpPr txBox="1"/>
          <p:nvPr/>
        </p:nvSpPr>
        <p:spPr>
          <a:xfrm>
            <a:off x="228600" y="91440"/>
            <a:ext cx="1828800" cy="365760"/>
          </a:xfrm>
          <a:prstGeom prst="rect">
            <a:avLst/>
          </a:prstGeom>
          <a:solidFill>
            <a:srgbClr val="3949ab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Soru 14 / 40</a:t>
            </a:r>
          </a:p>
        </p:txBody>
      </p:sp>
      <p:sp>
        <p:nvSpPr>
          <p:cNvPr id="4" name="Brand"/>
          <p:cNvSpPr txBox="1"/>
          <p:nvPr/>
        </p:nvSpPr>
        <p:spPr>
          <a:xfrm>
            <a:off x="9601200" y="91440"/>
            <a:ext cx="2362200" cy="36576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r"/>
            <a:r>
              <a:rPr lang="tr-TR" sz="1600" dirty="0">
                <a:solidFill>
                  <a:srgbClr val="c5cae9"/>
                </a:solidFill>
                <a:latin typeface="Calibri"/>
              </a:rPr>
              <a:t>bilgiyarisi.com</a:t>
            </a:r>
          </a:p>
        </p:txBody>
      </p:sp>
      <p:sp>
        <p:nvSpPr>
          <p:cNvPr id="5" name="QBg"/>
          <p:cNvSpPr txBox="1"/>
          <p:nvPr/>
        </p:nvSpPr>
        <p:spPr>
          <a:xfrm>
            <a:off x="228600" y="685800"/>
            <a:ext cx="11734800" cy="2057400"/>
          </a:xfrm>
          <a:prstGeom prst="rect">
            <a:avLst/>
          </a:prstGeom>
          <a:solidFill>
            <a:srgbClr val="283593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6" name="QTxt"/>
          <p:cNvSpPr txBox="1"/>
          <p:nvPr/>
        </p:nvSpPr>
        <p:spPr>
          <a:xfrm>
            <a:off x="457200" y="720000"/>
            <a:ext cx="11278800" cy="19880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t">
            <a:normAutofit/>
          </a:bodyPr>
          <a:lstStyle/>
          <a:p>
            <a:pPr algn="l"/>
            <a:r>
              <a:rPr lang="tr-TR" sz="2200" b="1" dirty="0">
                <a:solidFill>
                  <a:srgbClr val="ffffff"/>
                </a:solidFill>
                <a:latin typeface="Calibri"/>
              </a:rPr>
              <a:t>Kongre turizmi genellikle nerede yapılır?</a:t>
            </a:r>
          </a:p>
        </p:txBody>
      </p:sp>
      <p:sp>
        <p:nvSpPr>
          <p:cNvPr id="7" name="OBga"/>
          <p:cNvSpPr txBox="1"/>
          <p:nvPr/>
        </p:nvSpPr>
        <p:spPr>
          <a:xfrm>
            <a:off x="2286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8" name="Bdga"/>
          <p:cNvSpPr txBox="1"/>
          <p:nvPr/>
        </p:nvSpPr>
        <p:spPr>
          <a:xfrm>
            <a:off x="2286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A</a:t>
            </a:r>
          </a:p>
        </p:txBody>
      </p:sp>
      <p:sp>
        <p:nvSpPr>
          <p:cNvPr id="9" name="Opta"/>
          <p:cNvSpPr txBox="1"/>
          <p:nvPr/>
        </p:nvSpPr>
        <p:spPr>
          <a:xfrm>
            <a:off x="8229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Sadece plajlarda</a:t>
            </a:r>
          </a:p>
        </p:txBody>
      </p:sp>
      <p:sp>
        <p:nvSpPr>
          <p:cNvPr id="10" name="OBgb"/>
          <p:cNvSpPr txBox="1"/>
          <p:nvPr/>
        </p:nvSpPr>
        <p:spPr>
          <a:xfrm>
            <a:off x="62484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1" name="Bdgb"/>
          <p:cNvSpPr txBox="1"/>
          <p:nvPr/>
        </p:nvSpPr>
        <p:spPr>
          <a:xfrm>
            <a:off x="62484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B</a:t>
            </a:r>
          </a:p>
        </p:txBody>
      </p:sp>
      <p:sp>
        <p:nvSpPr>
          <p:cNvPr id="12" name="Optb"/>
          <p:cNvSpPr txBox="1"/>
          <p:nvPr/>
        </p:nvSpPr>
        <p:spPr>
          <a:xfrm>
            <a:off x="68427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Büyük şehirlerdeki otellerde</a:t>
            </a:r>
          </a:p>
        </p:txBody>
      </p:sp>
      <p:sp>
        <p:nvSpPr>
          <p:cNvPr id="13" name="OBgc"/>
          <p:cNvSpPr txBox="1"/>
          <p:nvPr/>
        </p:nvSpPr>
        <p:spPr>
          <a:xfrm>
            <a:off x="2286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4" name="Bdgc"/>
          <p:cNvSpPr txBox="1"/>
          <p:nvPr/>
        </p:nvSpPr>
        <p:spPr>
          <a:xfrm>
            <a:off x="2286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C</a:t>
            </a:r>
          </a:p>
        </p:txBody>
      </p:sp>
      <p:sp>
        <p:nvSpPr>
          <p:cNvPr id="15" name="Optc"/>
          <p:cNvSpPr txBox="1"/>
          <p:nvPr/>
        </p:nvSpPr>
        <p:spPr>
          <a:xfrm>
            <a:off x="8229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Dağ köylerinde</a:t>
            </a:r>
          </a:p>
        </p:txBody>
      </p:sp>
      <p:sp>
        <p:nvSpPr>
          <p:cNvPr id="16" name="OBgd"/>
          <p:cNvSpPr txBox="1"/>
          <p:nvPr/>
        </p:nvSpPr>
        <p:spPr>
          <a:xfrm>
            <a:off x="62484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7" name="Bdgd"/>
          <p:cNvSpPr txBox="1"/>
          <p:nvPr/>
        </p:nvSpPr>
        <p:spPr>
          <a:xfrm>
            <a:off x="62484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D</a:t>
            </a:r>
          </a:p>
        </p:txBody>
      </p:sp>
      <p:sp>
        <p:nvSpPr>
          <p:cNvPr id="18" name="Optd"/>
          <p:cNvSpPr txBox="1"/>
          <p:nvPr/>
        </p:nvSpPr>
        <p:spPr>
          <a:xfrm>
            <a:off x="68427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Ormanlık alanlarda</a:t>
            </a:r>
          </a:p>
        </p:txBody>
      </p:sp>
      <p:sp>
        <p:nvSpPr>
          <p:cNvPr id="19" name="Ftr"/>
          <p:cNvSpPr txBox="1"/>
          <p:nvPr/>
        </p:nvSpPr>
        <p:spPr>
          <a:xfrm>
            <a:off x="0" y="6629400"/>
            <a:ext cx="12192000" cy="22860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200" dirty="0">
                <a:solidFill>
                  <a:srgbClr val="9fa8da"/>
                </a:solidFill>
                <a:latin typeface="Calibri"/>
              </a:rPr>
              <a:t>bilgiyarisi.com — Ücretsiz Bilgi Yarışması Platformu</a:t>
            </a:r>
          </a:p>
        </p:txBody>
      </p:sp>
    </p:spTree>
  </p:cSld>
  <p:clrMapOvr>
    <a:masterClrMapping/>
  </p:clrMapOvr>
</p:sld>
</file>

<file path=ppt/slides/slide15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bg>
      <p:bgPr>
        <a:solidFill>
          <a:srgbClr val="1a237e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12192000" cy="6858000"/>
          <a:chOff x="0" y="0"/>
          <a:chExt cx="12192000" cy="6858000"/>
        </a:xfrm>
      </p:grpSpPr>
      <p:sp>
        <p:nvSpPr>
          <p:cNvPr id="2" name="Hdr"/>
          <p:cNvSpPr txBox="1"/>
          <p:nvPr/>
        </p:nvSpPr>
        <p:spPr>
          <a:xfrm>
            <a:off x="0" y="0"/>
            <a:ext cx="12192000" cy="54864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3" name="QNum"/>
          <p:cNvSpPr txBox="1"/>
          <p:nvPr/>
        </p:nvSpPr>
        <p:spPr>
          <a:xfrm>
            <a:off x="228600" y="91440"/>
            <a:ext cx="1828800" cy="365760"/>
          </a:xfrm>
          <a:prstGeom prst="rect">
            <a:avLst/>
          </a:prstGeom>
          <a:solidFill>
            <a:srgbClr val="3949ab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Soru 15 / 40</a:t>
            </a:r>
          </a:p>
        </p:txBody>
      </p:sp>
      <p:sp>
        <p:nvSpPr>
          <p:cNvPr id="4" name="Brand"/>
          <p:cNvSpPr txBox="1"/>
          <p:nvPr/>
        </p:nvSpPr>
        <p:spPr>
          <a:xfrm>
            <a:off x="9601200" y="91440"/>
            <a:ext cx="2362200" cy="36576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r"/>
            <a:r>
              <a:rPr lang="tr-TR" sz="1600" dirty="0">
                <a:solidFill>
                  <a:srgbClr val="c5cae9"/>
                </a:solidFill>
                <a:latin typeface="Calibri"/>
              </a:rPr>
              <a:t>bilgiyarisi.com</a:t>
            </a:r>
          </a:p>
        </p:txBody>
      </p:sp>
      <p:sp>
        <p:nvSpPr>
          <p:cNvPr id="5" name="QBg"/>
          <p:cNvSpPr txBox="1"/>
          <p:nvPr/>
        </p:nvSpPr>
        <p:spPr>
          <a:xfrm>
            <a:off x="228600" y="685800"/>
            <a:ext cx="11734800" cy="2057400"/>
          </a:xfrm>
          <a:prstGeom prst="rect">
            <a:avLst/>
          </a:prstGeom>
          <a:solidFill>
            <a:srgbClr val="283593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6" name="QTxt"/>
          <p:cNvSpPr txBox="1"/>
          <p:nvPr/>
        </p:nvSpPr>
        <p:spPr>
          <a:xfrm>
            <a:off x="457200" y="720000"/>
            <a:ext cx="11278800" cy="19880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t">
            <a:normAutofit/>
          </a:bodyPr>
          <a:lstStyle/>
          <a:p>
            <a:pPr algn="l"/>
            <a:r>
              <a:rPr lang="tr-TR" sz="2200" b="1" dirty="0">
                <a:solidFill>
                  <a:srgbClr val="ffffff"/>
                </a:solidFill>
                <a:latin typeface="Calibri"/>
              </a:rPr>
              <a:t>Turizm faaliyetlerini olumsuz etkileyen bir durum nedir?</a:t>
            </a:r>
          </a:p>
        </p:txBody>
      </p:sp>
      <p:sp>
        <p:nvSpPr>
          <p:cNvPr id="7" name="OBga"/>
          <p:cNvSpPr txBox="1"/>
          <p:nvPr/>
        </p:nvSpPr>
        <p:spPr>
          <a:xfrm>
            <a:off x="2286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8" name="Bdga"/>
          <p:cNvSpPr txBox="1"/>
          <p:nvPr/>
        </p:nvSpPr>
        <p:spPr>
          <a:xfrm>
            <a:off x="2286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A</a:t>
            </a:r>
          </a:p>
        </p:txBody>
      </p:sp>
      <p:sp>
        <p:nvSpPr>
          <p:cNvPr id="9" name="Opta"/>
          <p:cNvSpPr txBox="1"/>
          <p:nvPr/>
        </p:nvSpPr>
        <p:spPr>
          <a:xfrm>
            <a:off x="8229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Kültürel zenginlik</a:t>
            </a:r>
          </a:p>
        </p:txBody>
      </p:sp>
      <p:sp>
        <p:nvSpPr>
          <p:cNvPr id="10" name="OBgb"/>
          <p:cNvSpPr txBox="1"/>
          <p:nvPr/>
        </p:nvSpPr>
        <p:spPr>
          <a:xfrm>
            <a:off x="62484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1" name="Bdgb"/>
          <p:cNvSpPr txBox="1"/>
          <p:nvPr/>
        </p:nvSpPr>
        <p:spPr>
          <a:xfrm>
            <a:off x="62484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B</a:t>
            </a:r>
          </a:p>
        </p:txBody>
      </p:sp>
      <p:sp>
        <p:nvSpPr>
          <p:cNvPr id="12" name="Optb"/>
          <p:cNvSpPr txBox="1"/>
          <p:nvPr/>
        </p:nvSpPr>
        <p:spPr>
          <a:xfrm>
            <a:off x="68427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Hizmet kalitesi</a:t>
            </a:r>
          </a:p>
        </p:txBody>
      </p:sp>
      <p:sp>
        <p:nvSpPr>
          <p:cNvPr id="13" name="OBgc"/>
          <p:cNvSpPr txBox="1"/>
          <p:nvPr/>
        </p:nvSpPr>
        <p:spPr>
          <a:xfrm>
            <a:off x="2286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4" name="Bdgc"/>
          <p:cNvSpPr txBox="1"/>
          <p:nvPr/>
        </p:nvSpPr>
        <p:spPr>
          <a:xfrm>
            <a:off x="2286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C</a:t>
            </a:r>
          </a:p>
        </p:txBody>
      </p:sp>
      <p:sp>
        <p:nvSpPr>
          <p:cNvPr id="15" name="Optc"/>
          <p:cNvSpPr txBox="1"/>
          <p:nvPr/>
        </p:nvSpPr>
        <p:spPr>
          <a:xfrm>
            <a:off x="8229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Siyasi istikrarsızlık</a:t>
            </a:r>
          </a:p>
        </p:txBody>
      </p:sp>
      <p:sp>
        <p:nvSpPr>
          <p:cNvPr id="16" name="OBgd"/>
          <p:cNvSpPr txBox="1"/>
          <p:nvPr/>
        </p:nvSpPr>
        <p:spPr>
          <a:xfrm>
            <a:off x="62484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7" name="Bdgd"/>
          <p:cNvSpPr txBox="1"/>
          <p:nvPr/>
        </p:nvSpPr>
        <p:spPr>
          <a:xfrm>
            <a:off x="62484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D</a:t>
            </a:r>
          </a:p>
        </p:txBody>
      </p:sp>
      <p:sp>
        <p:nvSpPr>
          <p:cNvPr id="18" name="Optd"/>
          <p:cNvSpPr txBox="1"/>
          <p:nvPr/>
        </p:nvSpPr>
        <p:spPr>
          <a:xfrm>
            <a:off x="68427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Doğal güzellikler</a:t>
            </a:r>
          </a:p>
        </p:txBody>
      </p:sp>
      <p:sp>
        <p:nvSpPr>
          <p:cNvPr id="19" name="Ftr"/>
          <p:cNvSpPr txBox="1"/>
          <p:nvPr/>
        </p:nvSpPr>
        <p:spPr>
          <a:xfrm>
            <a:off x="0" y="6629400"/>
            <a:ext cx="12192000" cy="22860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200" dirty="0">
                <a:solidFill>
                  <a:srgbClr val="9fa8da"/>
                </a:solidFill>
                <a:latin typeface="Calibri"/>
              </a:rPr>
              <a:t>bilgiyarisi.com — Ücretsiz Bilgi Yarışması Platformu</a:t>
            </a:r>
          </a:p>
        </p:txBody>
      </p:sp>
    </p:spTree>
  </p:cSld>
  <p:clrMapOvr>
    <a:masterClrMapping/>
  </p:clrMapOvr>
</p:sld>
</file>

<file path=ppt/slides/slide16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bg>
      <p:bgPr>
        <a:solidFill>
          <a:srgbClr val="1a237e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12192000" cy="6858000"/>
          <a:chOff x="0" y="0"/>
          <a:chExt cx="12192000" cy="6858000"/>
        </a:xfrm>
      </p:grpSpPr>
      <p:sp>
        <p:nvSpPr>
          <p:cNvPr id="2" name="Hdr"/>
          <p:cNvSpPr txBox="1"/>
          <p:nvPr/>
        </p:nvSpPr>
        <p:spPr>
          <a:xfrm>
            <a:off x="0" y="0"/>
            <a:ext cx="12192000" cy="54864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3" name="QNum"/>
          <p:cNvSpPr txBox="1"/>
          <p:nvPr/>
        </p:nvSpPr>
        <p:spPr>
          <a:xfrm>
            <a:off x="228600" y="91440"/>
            <a:ext cx="1828800" cy="365760"/>
          </a:xfrm>
          <a:prstGeom prst="rect">
            <a:avLst/>
          </a:prstGeom>
          <a:solidFill>
            <a:srgbClr val="3949ab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Soru 16 / 40</a:t>
            </a:r>
          </a:p>
        </p:txBody>
      </p:sp>
      <p:sp>
        <p:nvSpPr>
          <p:cNvPr id="4" name="Brand"/>
          <p:cNvSpPr txBox="1"/>
          <p:nvPr/>
        </p:nvSpPr>
        <p:spPr>
          <a:xfrm>
            <a:off x="9601200" y="91440"/>
            <a:ext cx="2362200" cy="36576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r"/>
            <a:r>
              <a:rPr lang="tr-TR" sz="1600" dirty="0">
                <a:solidFill>
                  <a:srgbClr val="c5cae9"/>
                </a:solidFill>
                <a:latin typeface="Calibri"/>
              </a:rPr>
              <a:t>bilgiyarisi.com</a:t>
            </a:r>
          </a:p>
        </p:txBody>
      </p:sp>
      <p:sp>
        <p:nvSpPr>
          <p:cNvPr id="5" name="QBg"/>
          <p:cNvSpPr txBox="1"/>
          <p:nvPr/>
        </p:nvSpPr>
        <p:spPr>
          <a:xfrm>
            <a:off x="228600" y="685800"/>
            <a:ext cx="11734800" cy="2057400"/>
          </a:xfrm>
          <a:prstGeom prst="rect">
            <a:avLst/>
          </a:prstGeom>
          <a:solidFill>
            <a:srgbClr val="283593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6" name="QTxt"/>
          <p:cNvSpPr txBox="1"/>
          <p:nvPr/>
        </p:nvSpPr>
        <p:spPr>
          <a:xfrm>
            <a:off x="457200" y="720000"/>
            <a:ext cx="11278800" cy="19880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t">
            <a:normAutofit/>
          </a:bodyPr>
          <a:lstStyle/>
          <a:p>
            <a:pPr algn="l"/>
            <a:r>
              <a:rPr lang="tr-TR" sz="2200" b="1" dirty="0">
                <a:solidFill>
                  <a:srgbClr val="ffffff"/>
                </a:solidFill>
                <a:latin typeface="Calibri"/>
              </a:rPr>
              <a:t>Bir ülkenin ekonomik kalkınma düzeyini belirlemede aşağıdaki göstergelerden hangisi en doğrudan veriyi sağlar?</a:t>
            </a:r>
          </a:p>
        </p:txBody>
      </p:sp>
      <p:sp>
        <p:nvSpPr>
          <p:cNvPr id="7" name="OBga"/>
          <p:cNvSpPr txBox="1"/>
          <p:nvPr/>
        </p:nvSpPr>
        <p:spPr>
          <a:xfrm>
            <a:off x="2286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8" name="Bdga"/>
          <p:cNvSpPr txBox="1"/>
          <p:nvPr/>
        </p:nvSpPr>
        <p:spPr>
          <a:xfrm>
            <a:off x="2286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A</a:t>
            </a:r>
          </a:p>
        </p:txBody>
      </p:sp>
      <p:sp>
        <p:nvSpPr>
          <p:cNvPr id="9" name="Opta"/>
          <p:cNvSpPr txBox="1"/>
          <p:nvPr/>
        </p:nvSpPr>
        <p:spPr>
          <a:xfrm>
            <a:off x="8229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Kişi başına düşen milli gelir</a:t>
            </a:r>
          </a:p>
        </p:txBody>
      </p:sp>
      <p:sp>
        <p:nvSpPr>
          <p:cNvPr id="10" name="OBgb"/>
          <p:cNvSpPr txBox="1"/>
          <p:nvPr/>
        </p:nvSpPr>
        <p:spPr>
          <a:xfrm>
            <a:off x="62484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1" name="Bdgb"/>
          <p:cNvSpPr txBox="1"/>
          <p:nvPr/>
        </p:nvSpPr>
        <p:spPr>
          <a:xfrm>
            <a:off x="62484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B</a:t>
            </a:r>
          </a:p>
        </p:txBody>
      </p:sp>
      <p:sp>
        <p:nvSpPr>
          <p:cNvPr id="12" name="Optb"/>
          <p:cNvSpPr txBox="1"/>
          <p:nvPr/>
        </p:nvSpPr>
        <p:spPr>
          <a:xfrm>
            <a:off x="68427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Yüzölçümü genişliği</a:t>
            </a:r>
          </a:p>
        </p:txBody>
      </p:sp>
      <p:sp>
        <p:nvSpPr>
          <p:cNvPr id="13" name="OBgc"/>
          <p:cNvSpPr txBox="1"/>
          <p:nvPr/>
        </p:nvSpPr>
        <p:spPr>
          <a:xfrm>
            <a:off x="2286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4" name="Bdgc"/>
          <p:cNvSpPr txBox="1"/>
          <p:nvPr/>
        </p:nvSpPr>
        <p:spPr>
          <a:xfrm>
            <a:off x="2286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C</a:t>
            </a:r>
          </a:p>
        </p:txBody>
      </p:sp>
      <p:sp>
        <p:nvSpPr>
          <p:cNvPr id="15" name="Optc"/>
          <p:cNvSpPr txBox="1"/>
          <p:nvPr/>
        </p:nvSpPr>
        <p:spPr>
          <a:xfrm>
            <a:off x="8229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Nüfus miktarı</a:t>
            </a:r>
          </a:p>
        </p:txBody>
      </p:sp>
      <p:sp>
        <p:nvSpPr>
          <p:cNvPr id="16" name="OBgd"/>
          <p:cNvSpPr txBox="1"/>
          <p:nvPr/>
        </p:nvSpPr>
        <p:spPr>
          <a:xfrm>
            <a:off x="62484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7" name="Bdgd"/>
          <p:cNvSpPr txBox="1"/>
          <p:nvPr/>
        </p:nvSpPr>
        <p:spPr>
          <a:xfrm>
            <a:off x="62484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D</a:t>
            </a:r>
          </a:p>
        </p:txBody>
      </p:sp>
      <p:sp>
        <p:nvSpPr>
          <p:cNvPr id="18" name="Optd"/>
          <p:cNvSpPr txBox="1"/>
          <p:nvPr/>
        </p:nvSpPr>
        <p:spPr>
          <a:xfrm>
            <a:off x="68427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Yer altı kaynaklarının çeşitliliği</a:t>
            </a:r>
          </a:p>
        </p:txBody>
      </p:sp>
      <p:sp>
        <p:nvSpPr>
          <p:cNvPr id="19" name="Ftr"/>
          <p:cNvSpPr txBox="1"/>
          <p:nvPr/>
        </p:nvSpPr>
        <p:spPr>
          <a:xfrm>
            <a:off x="0" y="6629400"/>
            <a:ext cx="12192000" cy="22860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200" dirty="0">
                <a:solidFill>
                  <a:srgbClr val="9fa8da"/>
                </a:solidFill>
                <a:latin typeface="Calibri"/>
              </a:rPr>
              <a:t>bilgiyarisi.com — Ücretsiz Bilgi Yarışması Platformu</a:t>
            </a:r>
          </a:p>
        </p:txBody>
      </p:sp>
    </p:spTree>
  </p:cSld>
  <p:clrMapOvr>
    <a:masterClrMapping/>
  </p:clrMapOvr>
</p:sld>
</file>

<file path=ppt/slides/slide17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bg>
      <p:bgPr>
        <a:solidFill>
          <a:srgbClr val="1a237e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12192000" cy="6858000"/>
          <a:chOff x="0" y="0"/>
          <a:chExt cx="12192000" cy="6858000"/>
        </a:xfrm>
      </p:grpSpPr>
      <p:sp>
        <p:nvSpPr>
          <p:cNvPr id="2" name="Hdr"/>
          <p:cNvSpPr txBox="1"/>
          <p:nvPr/>
        </p:nvSpPr>
        <p:spPr>
          <a:xfrm>
            <a:off x="0" y="0"/>
            <a:ext cx="12192000" cy="54864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3" name="QNum"/>
          <p:cNvSpPr txBox="1"/>
          <p:nvPr/>
        </p:nvSpPr>
        <p:spPr>
          <a:xfrm>
            <a:off x="228600" y="91440"/>
            <a:ext cx="1828800" cy="365760"/>
          </a:xfrm>
          <a:prstGeom prst="rect">
            <a:avLst/>
          </a:prstGeom>
          <a:solidFill>
            <a:srgbClr val="3949ab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Soru 17 / 40</a:t>
            </a:r>
          </a:p>
        </p:txBody>
      </p:sp>
      <p:sp>
        <p:nvSpPr>
          <p:cNvPr id="4" name="Brand"/>
          <p:cNvSpPr txBox="1"/>
          <p:nvPr/>
        </p:nvSpPr>
        <p:spPr>
          <a:xfrm>
            <a:off x="9601200" y="91440"/>
            <a:ext cx="2362200" cy="36576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r"/>
            <a:r>
              <a:rPr lang="tr-TR" sz="1600" dirty="0">
                <a:solidFill>
                  <a:srgbClr val="c5cae9"/>
                </a:solidFill>
                <a:latin typeface="Calibri"/>
              </a:rPr>
              <a:t>bilgiyarisi.com</a:t>
            </a:r>
          </a:p>
        </p:txBody>
      </p:sp>
      <p:sp>
        <p:nvSpPr>
          <p:cNvPr id="5" name="QBg"/>
          <p:cNvSpPr txBox="1"/>
          <p:nvPr/>
        </p:nvSpPr>
        <p:spPr>
          <a:xfrm>
            <a:off x="228600" y="685800"/>
            <a:ext cx="11734800" cy="2057400"/>
          </a:xfrm>
          <a:prstGeom prst="rect">
            <a:avLst/>
          </a:prstGeom>
          <a:solidFill>
            <a:srgbClr val="283593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6" name="QTxt"/>
          <p:cNvSpPr txBox="1"/>
          <p:nvPr/>
        </p:nvSpPr>
        <p:spPr>
          <a:xfrm>
            <a:off x="457200" y="720000"/>
            <a:ext cx="11278800" cy="19880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t">
            <a:normAutofit/>
          </a:bodyPr>
          <a:lstStyle/>
          <a:p>
            <a:pPr algn="l"/>
            <a:r>
              <a:rPr lang="tr-TR" sz="2200" b="1" dirty="0">
                <a:solidFill>
                  <a:srgbClr val="ffffff"/>
                </a:solidFill>
                <a:latin typeface="Calibri"/>
              </a:rPr>
              <a:t>Modern tarım yöntemlerinin kullanılmadığı, üretimin daha çok aile ihtiyacını karşılamaya yönelik olduğu tarım sistemi aşağıdakilerden hangisidir?</a:t>
            </a:r>
          </a:p>
        </p:txBody>
      </p:sp>
      <p:sp>
        <p:nvSpPr>
          <p:cNvPr id="7" name="OBga"/>
          <p:cNvSpPr txBox="1"/>
          <p:nvPr/>
        </p:nvSpPr>
        <p:spPr>
          <a:xfrm>
            <a:off x="2286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8" name="Bdga"/>
          <p:cNvSpPr txBox="1"/>
          <p:nvPr/>
        </p:nvSpPr>
        <p:spPr>
          <a:xfrm>
            <a:off x="2286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A</a:t>
            </a:r>
          </a:p>
        </p:txBody>
      </p:sp>
      <p:sp>
        <p:nvSpPr>
          <p:cNvPr id="9" name="Opta"/>
          <p:cNvSpPr txBox="1"/>
          <p:nvPr/>
        </p:nvSpPr>
        <p:spPr>
          <a:xfrm>
            <a:off x="8229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Plantasyon tarımı</a:t>
            </a:r>
          </a:p>
        </p:txBody>
      </p:sp>
      <p:sp>
        <p:nvSpPr>
          <p:cNvPr id="10" name="OBgb"/>
          <p:cNvSpPr txBox="1"/>
          <p:nvPr/>
        </p:nvSpPr>
        <p:spPr>
          <a:xfrm>
            <a:off x="62484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1" name="Bdgb"/>
          <p:cNvSpPr txBox="1"/>
          <p:nvPr/>
        </p:nvSpPr>
        <p:spPr>
          <a:xfrm>
            <a:off x="62484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B</a:t>
            </a:r>
          </a:p>
        </p:txBody>
      </p:sp>
      <p:sp>
        <p:nvSpPr>
          <p:cNvPr id="12" name="Optb"/>
          <p:cNvSpPr txBox="1"/>
          <p:nvPr/>
        </p:nvSpPr>
        <p:spPr>
          <a:xfrm>
            <a:off x="68427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Yoğun tarım</a:t>
            </a:r>
          </a:p>
        </p:txBody>
      </p:sp>
      <p:sp>
        <p:nvSpPr>
          <p:cNvPr id="13" name="OBgc"/>
          <p:cNvSpPr txBox="1"/>
          <p:nvPr/>
        </p:nvSpPr>
        <p:spPr>
          <a:xfrm>
            <a:off x="2286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4" name="Bdgc"/>
          <p:cNvSpPr txBox="1"/>
          <p:nvPr/>
        </p:nvSpPr>
        <p:spPr>
          <a:xfrm>
            <a:off x="2286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C</a:t>
            </a:r>
          </a:p>
        </p:txBody>
      </p:sp>
      <p:sp>
        <p:nvSpPr>
          <p:cNvPr id="15" name="Optc"/>
          <p:cNvSpPr txBox="1"/>
          <p:nvPr/>
        </p:nvSpPr>
        <p:spPr>
          <a:xfrm>
            <a:off x="8229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Subsistans (ilkel) tarım</a:t>
            </a:r>
          </a:p>
        </p:txBody>
      </p:sp>
      <p:sp>
        <p:nvSpPr>
          <p:cNvPr id="16" name="OBgd"/>
          <p:cNvSpPr txBox="1"/>
          <p:nvPr/>
        </p:nvSpPr>
        <p:spPr>
          <a:xfrm>
            <a:off x="62484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7" name="Bdgd"/>
          <p:cNvSpPr txBox="1"/>
          <p:nvPr/>
        </p:nvSpPr>
        <p:spPr>
          <a:xfrm>
            <a:off x="62484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D</a:t>
            </a:r>
          </a:p>
        </p:txBody>
      </p:sp>
      <p:sp>
        <p:nvSpPr>
          <p:cNvPr id="18" name="Optd"/>
          <p:cNvSpPr txBox="1"/>
          <p:nvPr/>
        </p:nvSpPr>
        <p:spPr>
          <a:xfrm>
            <a:off x="68427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Pazar odaklı tarım</a:t>
            </a:r>
          </a:p>
        </p:txBody>
      </p:sp>
      <p:sp>
        <p:nvSpPr>
          <p:cNvPr id="19" name="Ftr"/>
          <p:cNvSpPr txBox="1"/>
          <p:nvPr/>
        </p:nvSpPr>
        <p:spPr>
          <a:xfrm>
            <a:off x="0" y="6629400"/>
            <a:ext cx="12192000" cy="22860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200" dirty="0">
                <a:solidFill>
                  <a:srgbClr val="9fa8da"/>
                </a:solidFill>
                <a:latin typeface="Calibri"/>
              </a:rPr>
              <a:t>bilgiyarisi.com — Ücretsiz Bilgi Yarışması Platformu</a:t>
            </a:r>
          </a:p>
        </p:txBody>
      </p:sp>
    </p:spTree>
  </p:cSld>
  <p:clrMapOvr>
    <a:masterClrMapping/>
  </p:clrMapOvr>
</p:sld>
</file>

<file path=ppt/slides/slide18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bg>
      <p:bgPr>
        <a:solidFill>
          <a:srgbClr val="1a237e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12192000" cy="6858000"/>
          <a:chOff x="0" y="0"/>
          <a:chExt cx="12192000" cy="6858000"/>
        </a:xfrm>
      </p:grpSpPr>
      <p:sp>
        <p:nvSpPr>
          <p:cNvPr id="2" name="Hdr"/>
          <p:cNvSpPr txBox="1"/>
          <p:nvPr/>
        </p:nvSpPr>
        <p:spPr>
          <a:xfrm>
            <a:off x="0" y="0"/>
            <a:ext cx="12192000" cy="54864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3" name="QNum"/>
          <p:cNvSpPr txBox="1"/>
          <p:nvPr/>
        </p:nvSpPr>
        <p:spPr>
          <a:xfrm>
            <a:off x="228600" y="91440"/>
            <a:ext cx="1828800" cy="365760"/>
          </a:xfrm>
          <a:prstGeom prst="rect">
            <a:avLst/>
          </a:prstGeom>
          <a:solidFill>
            <a:srgbClr val="3949ab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Soru 18 / 40</a:t>
            </a:r>
          </a:p>
        </p:txBody>
      </p:sp>
      <p:sp>
        <p:nvSpPr>
          <p:cNvPr id="4" name="Brand"/>
          <p:cNvSpPr txBox="1"/>
          <p:nvPr/>
        </p:nvSpPr>
        <p:spPr>
          <a:xfrm>
            <a:off x="9601200" y="91440"/>
            <a:ext cx="2362200" cy="36576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r"/>
            <a:r>
              <a:rPr lang="tr-TR" sz="1600" dirty="0">
                <a:solidFill>
                  <a:srgbClr val="c5cae9"/>
                </a:solidFill>
                <a:latin typeface="Calibri"/>
              </a:rPr>
              <a:t>bilgiyarisi.com</a:t>
            </a:r>
          </a:p>
        </p:txBody>
      </p:sp>
      <p:sp>
        <p:nvSpPr>
          <p:cNvPr id="5" name="QBg"/>
          <p:cNvSpPr txBox="1"/>
          <p:nvPr/>
        </p:nvSpPr>
        <p:spPr>
          <a:xfrm>
            <a:off x="228600" y="685800"/>
            <a:ext cx="11734800" cy="2057400"/>
          </a:xfrm>
          <a:prstGeom prst="rect">
            <a:avLst/>
          </a:prstGeom>
          <a:solidFill>
            <a:srgbClr val="283593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6" name="QTxt"/>
          <p:cNvSpPr txBox="1"/>
          <p:nvPr/>
        </p:nvSpPr>
        <p:spPr>
          <a:xfrm>
            <a:off x="457200" y="720000"/>
            <a:ext cx="11278800" cy="19880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t">
            <a:normAutofit/>
          </a:bodyPr>
          <a:lstStyle/>
          <a:p>
            <a:pPr algn="l"/>
            <a:r>
              <a:rPr lang="tr-TR" sz="2200" b="1" dirty="0">
                <a:solidFill>
                  <a:srgbClr val="ffffff"/>
                </a:solidFill>
                <a:latin typeface="Calibri"/>
              </a:rPr>
              <a:t>Dünya genelinde tarımsal üretimde yaşanan gıda güvensizliği sorununun temel nedenlerinden biri aşağıdakilerden hangisidir?</a:t>
            </a:r>
          </a:p>
        </p:txBody>
      </p:sp>
      <p:sp>
        <p:nvSpPr>
          <p:cNvPr id="7" name="OBga"/>
          <p:cNvSpPr txBox="1"/>
          <p:nvPr/>
        </p:nvSpPr>
        <p:spPr>
          <a:xfrm>
            <a:off x="2286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8" name="Bdga"/>
          <p:cNvSpPr txBox="1"/>
          <p:nvPr/>
        </p:nvSpPr>
        <p:spPr>
          <a:xfrm>
            <a:off x="2286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A</a:t>
            </a:r>
          </a:p>
        </p:txBody>
      </p:sp>
      <p:sp>
        <p:nvSpPr>
          <p:cNvPr id="9" name="Opta"/>
          <p:cNvSpPr txBox="1"/>
          <p:nvPr/>
        </p:nvSpPr>
        <p:spPr>
          <a:xfrm>
            <a:off x="8229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Tarımsal alanların sanayileşme ve kentleşme ile daralması</a:t>
            </a:r>
          </a:p>
        </p:txBody>
      </p:sp>
      <p:sp>
        <p:nvSpPr>
          <p:cNvPr id="10" name="OBgb"/>
          <p:cNvSpPr txBox="1"/>
          <p:nvPr/>
        </p:nvSpPr>
        <p:spPr>
          <a:xfrm>
            <a:off x="62484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1" name="Bdgb"/>
          <p:cNvSpPr txBox="1"/>
          <p:nvPr/>
        </p:nvSpPr>
        <p:spPr>
          <a:xfrm>
            <a:off x="62484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B</a:t>
            </a:r>
          </a:p>
        </p:txBody>
      </p:sp>
      <p:sp>
        <p:nvSpPr>
          <p:cNvPr id="12" name="Optb"/>
          <p:cNvSpPr txBox="1"/>
          <p:nvPr/>
        </p:nvSpPr>
        <p:spPr>
          <a:xfrm>
            <a:off x="68427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Tüm ülkelerin tarımda kendine yetebilmesi</a:t>
            </a:r>
          </a:p>
        </p:txBody>
      </p:sp>
      <p:sp>
        <p:nvSpPr>
          <p:cNvPr id="13" name="OBgc"/>
          <p:cNvSpPr txBox="1"/>
          <p:nvPr/>
        </p:nvSpPr>
        <p:spPr>
          <a:xfrm>
            <a:off x="2286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4" name="Bdgc"/>
          <p:cNvSpPr txBox="1"/>
          <p:nvPr/>
        </p:nvSpPr>
        <p:spPr>
          <a:xfrm>
            <a:off x="2286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C</a:t>
            </a:r>
          </a:p>
        </p:txBody>
      </p:sp>
      <p:sp>
        <p:nvSpPr>
          <p:cNvPr id="15" name="Optc"/>
          <p:cNvSpPr txBox="1"/>
          <p:nvPr/>
        </p:nvSpPr>
        <p:spPr>
          <a:xfrm>
            <a:off x="8229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Tarım teknolojilerinin her bölgede aynı düzeyde gelişmiş olması</a:t>
            </a:r>
          </a:p>
        </p:txBody>
      </p:sp>
      <p:sp>
        <p:nvSpPr>
          <p:cNvPr id="16" name="OBgd"/>
          <p:cNvSpPr txBox="1"/>
          <p:nvPr/>
        </p:nvSpPr>
        <p:spPr>
          <a:xfrm>
            <a:off x="62484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7" name="Bdgd"/>
          <p:cNvSpPr txBox="1"/>
          <p:nvPr/>
        </p:nvSpPr>
        <p:spPr>
          <a:xfrm>
            <a:off x="62484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D</a:t>
            </a:r>
          </a:p>
        </p:txBody>
      </p:sp>
      <p:sp>
        <p:nvSpPr>
          <p:cNvPr id="18" name="Optd"/>
          <p:cNvSpPr txBox="1"/>
          <p:nvPr/>
        </p:nvSpPr>
        <p:spPr>
          <a:xfrm>
            <a:off x="68427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Dünyada tarım ürünlerine olan talebin azalması</a:t>
            </a:r>
          </a:p>
        </p:txBody>
      </p:sp>
      <p:sp>
        <p:nvSpPr>
          <p:cNvPr id="19" name="Ftr"/>
          <p:cNvSpPr txBox="1"/>
          <p:nvPr/>
        </p:nvSpPr>
        <p:spPr>
          <a:xfrm>
            <a:off x="0" y="6629400"/>
            <a:ext cx="12192000" cy="22860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200" dirty="0">
                <a:solidFill>
                  <a:srgbClr val="9fa8da"/>
                </a:solidFill>
                <a:latin typeface="Calibri"/>
              </a:rPr>
              <a:t>bilgiyarisi.com — Ücretsiz Bilgi Yarışması Platformu</a:t>
            </a:r>
          </a:p>
        </p:txBody>
      </p:sp>
    </p:spTree>
  </p:cSld>
  <p:clrMapOvr>
    <a:masterClrMapping/>
  </p:clrMapOvr>
</p:sld>
</file>

<file path=ppt/slides/slide19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bg>
      <p:bgPr>
        <a:solidFill>
          <a:srgbClr val="1a237e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12192000" cy="6858000"/>
          <a:chOff x="0" y="0"/>
          <a:chExt cx="12192000" cy="6858000"/>
        </a:xfrm>
      </p:grpSpPr>
      <p:sp>
        <p:nvSpPr>
          <p:cNvPr id="2" name="Hdr"/>
          <p:cNvSpPr txBox="1"/>
          <p:nvPr/>
        </p:nvSpPr>
        <p:spPr>
          <a:xfrm>
            <a:off x="0" y="0"/>
            <a:ext cx="12192000" cy="54864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3" name="QNum"/>
          <p:cNvSpPr txBox="1"/>
          <p:nvPr/>
        </p:nvSpPr>
        <p:spPr>
          <a:xfrm>
            <a:off x="228600" y="91440"/>
            <a:ext cx="1828800" cy="365760"/>
          </a:xfrm>
          <a:prstGeom prst="rect">
            <a:avLst/>
          </a:prstGeom>
          <a:solidFill>
            <a:srgbClr val="3949ab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Soru 19 / 40</a:t>
            </a:r>
          </a:p>
        </p:txBody>
      </p:sp>
      <p:sp>
        <p:nvSpPr>
          <p:cNvPr id="4" name="Brand"/>
          <p:cNvSpPr txBox="1"/>
          <p:nvPr/>
        </p:nvSpPr>
        <p:spPr>
          <a:xfrm>
            <a:off x="9601200" y="91440"/>
            <a:ext cx="2362200" cy="36576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r"/>
            <a:r>
              <a:rPr lang="tr-TR" sz="1600" dirty="0">
                <a:solidFill>
                  <a:srgbClr val="c5cae9"/>
                </a:solidFill>
                <a:latin typeface="Calibri"/>
              </a:rPr>
              <a:t>bilgiyarisi.com</a:t>
            </a:r>
          </a:p>
        </p:txBody>
      </p:sp>
      <p:sp>
        <p:nvSpPr>
          <p:cNvPr id="5" name="QBg"/>
          <p:cNvSpPr txBox="1"/>
          <p:nvPr/>
        </p:nvSpPr>
        <p:spPr>
          <a:xfrm>
            <a:off x="228600" y="685800"/>
            <a:ext cx="11734800" cy="2057400"/>
          </a:xfrm>
          <a:prstGeom prst="rect">
            <a:avLst/>
          </a:prstGeom>
          <a:solidFill>
            <a:srgbClr val="283593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6" name="QTxt"/>
          <p:cNvSpPr txBox="1"/>
          <p:nvPr/>
        </p:nvSpPr>
        <p:spPr>
          <a:xfrm>
            <a:off x="457200" y="720000"/>
            <a:ext cx="11278800" cy="19880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t">
            <a:normAutofit/>
          </a:bodyPr>
          <a:lstStyle/>
          <a:p>
            <a:pPr algn="l"/>
            <a:r>
              <a:rPr lang="tr-TR" sz="2200" b="1" dirty="0">
                <a:solidFill>
                  <a:srgbClr val="ffffff"/>
                </a:solidFill>
                <a:latin typeface="Calibri"/>
              </a:rPr>
              <a:t>Türkiye'nin tarımsal potansiyeli değerlendirildiğinde, farklı iklim tiplerinin görülmesi aşağıdakilerden hangisini doğrudan destekler?</a:t>
            </a:r>
          </a:p>
        </p:txBody>
      </p:sp>
      <p:sp>
        <p:nvSpPr>
          <p:cNvPr id="7" name="OBga"/>
          <p:cNvSpPr txBox="1"/>
          <p:nvPr/>
        </p:nvSpPr>
        <p:spPr>
          <a:xfrm>
            <a:off x="2286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8" name="Bdga"/>
          <p:cNvSpPr txBox="1"/>
          <p:nvPr/>
        </p:nvSpPr>
        <p:spPr>
          <a:xfrm>
            <a:off x="2286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A</a:t>
            </a:r>
          </a:p>
        </p:txBody>
      </p:sp>
      <p:sp>
        <p:nvSpPr>
          <p:cNvPr id="9" name="Opta"/>
          <p:cNvSpPr txBox="1"/>
          <p:nvPr/>
        </p:nvSpPr>
        <p:spPr>
          <a:xfrm>
            <a:off x="8229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Sadece tahıl üretimine odaklanılmasını</a:t>
            </a:r>
          </a:p>
        </p:txBody>
      </p:sp>
      <p:sp>
        <p:nvSpPr>
          <p:cNvPr id="10" name="OBgb"/>
          <p:cNvSpPr txBox="1"/>
          <p:nvPr/>
        </p:nvSpPr>
        <p:spPr>
          <a:xfrm>
            <a:off x="62484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1" name="Bdgb"/>
          <p:cNvSpPr txBox="1"/>
          <p:nvPr/>
        </p:nvSpPr>
        <p:spPr>
          <a:xfrm>
            <a:off x="62484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B</a:t>
            </a:r>
          </a:p>
        </p:txBody>
      </p:sp>
      <p:sp>
        <p:nvSpPr>
          <p:cNvPr id="12" name="Optb"/>
          <p:cNvSpPr txBox="1"/>
          <p:nvPr/>
        </p:nvSpPr>
        <p:spPr>
          <a:xfrm>
            <a:off x="68427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Tarım işçiliğinin tamamen makineleşmesini</a:t>
            </a:r>
          </a:p>
        </p:txBody>
      </p:sp>
      <p:sp>
        <p:nvSpPr>
          <p:cNvPr id="13" name="OBgc"/>
          <p:cNvSpPr txBox="1"/>
          <p:nvPr/>
        </p:nvSpPr>
        <p:spPr>
          <a:xfrm>
            <a:off x="2286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4" name="Bdgc"/>
          <p:cNvSpPr txBox="1"/>
          <p:nvPr/>
        </p:nvSpPr>
        <p:spPr>
          <a:xfrm>
            <a:off x="2286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C</a:t>
            </a:r>
          </a:p>
        </p:txBody>
      </p:sp>
      <p:sp>
        <p:nvSpPr>
          <p:cNvPr id="15" name="Optc"/>
          <p:cNvSpPr txBox="1"/>
          <p:nvPr/>
        </p:nvSpPr>
        <p:spPr>
          <a:xfrm>
            <a:off x="8229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Nadas yönteminin zorunlu olmasını</a:t>
            </a:r>
          </a:p>
        </p:txBody>
      </p:sp>
      <p:sp>
        <p:nvSpPr>
          <p:cNvPr id="16" name="OBgd"/>
          <p:cNvSpPr txBox="1"/>
          <p:nvPr/>
        </p:nvSpPr>
        <p:spPr>
          <a:xfrm>
            <a:off x="62484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7" name="Bdgd"/>
          <p:cNvSpPr txBox="1"/>
          <p:nvPr/>
        </p:nvSpPr>
        <p:spPr>
          <a:xfrm>
            <a:off x="62484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D</a:t>
            </a:r>
          </a:p>
        </p:txBody>
      </p:sp>
      <p:sp>
        <p:nvSpPr>
          <p:cNvPr id="18" name="Optd"/>
          <p:cNvSpPr txBox="1"/>
          <p:nvPr/>
        </p:nvSpPr>
        <p:spPr>
          <a:xfrm>
            <a:off x="68427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Tarım ürünlerinin çeşitliliğini</a:t>
            </a:r>
          </a:p>
        </p:txBody>
      </p:sp>
      <p:sp>
        <p:nvSpPr>
          <p:cNvPr id="19" name="Ftr"/>
          <p:cNvSpPr txBox="1"/>
          <p:nvPr/>
        </p:nvSpPr>
        <p:spPr>
          <a:xfrm>
            <a:off x="0" y="6629400"/>
            <a:ext cx="12192000" cy="22860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200" dirty="0">
                <a:solidFill>
                  <a:srgbClr val="9fa8da"/>
                </a:solidFill>
                <a:latin typeface="Calibri"/>
              </a:rPr>
              <a:t>bilgiyarisi.com — Ücretsiz Bilgi Yarışması Platformu</a:t>
            </a:r>
          </a:p>
        </p:txBody>
      </p:sp>
    </p:spTree>
  </p:cSld>
  <p:clrMapOvr>
    <a:masterClrMapping/>
  </p:clrMapOvr>
</p:sld>
</file>

<file path=ppt/slides/slide20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bg>
      <p:bgPr>
        <a:solidFill>
          <a:srgbClr val="1a237e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12192000" cy="6858000"/>
          <a:chOff x="0" y="0"/>
          <a:chExt cx="12192000" cy="6858000"/>
        </a:xfrm>
      </p:grpSpPr>
      <p:sp>
        <p:nvSpPr>
          <p:cNvPr id="2" name="Hdr"/>
          <p:cNvSpPr txBox="1"/>
          <p:nvPr/>
        </p:nvSpPr>
        <p:spPr>
          <a:xfrm>
            <a:off x="0" y="0"/>
            <a:ext cx="12192000" cy="54864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3" name="QNum"/>
          <p:cNvSpPr txBox="1"/>
          <p:nvPr/>
        </p:nvSpPr>
        <p:spPr>
          <a:xfrm>
            <a:off x="228600" y="91440"/>
            <a:ext cx="1828800" cy="365760"/>
          </a:xfrm>
          <a:prstGeom prst="rect">
            <a:avLst/>
          </a:prstGeom>
          <a:solidFill>
            <a:srgbClr val="3949ab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Soru 20 / 40</a:t>
            </a:r>
          </a:p>
        </p:txBody>
      </p:sp>
      <p:sp>
        <p:nvSpPr>
          <p:cNvPr id="4" name="Brand"/>
          <p:cNvSpPr txBox="1"/>
          <p:nvPr/>
        </p:nvSpPr>
        <p:spPr>
          <a:xfrm>
            <a:off x="9601200" y="91440"/>
            <a:ext cx="2362200" cy="36576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r"/>
            <a:r>
              <a:rPr lang="tr-TR" sz="1600" dirty="0">
                <a:solidFill>
                  <a:srgbClr val="c5cae9"/>
                </a:solidFill>
                <a:latin typeface="Calibri"/>
              </a:rPr>
              <a:t>bilgiyarisi.com</a:t>
            </a:r>
          </a:p>
        </p:txBody>
      </p:sp>
      <p:sp>
        <p:nvSpPr>
          <p:cNvPr id="5" name="QBg"/>
          <p:cNvSpPr txBox="1"/>
          <p:nvPr/>
        </p:nvSpPr>
        <p:spPr>
          <a:xfrm>
            <a:off x="228600" y="685800"/>
            <a:ext cx="11734800" cy="2057400"/>
          </a:xfrm>
          <a:prstGeom prst="rect">
            <a:avLst/>
          </a:prstGeom>
          <a:solidFill>
            <a:srgbClr val="283593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6" name="QTxt"/>
          <p:cNvSpPr txBox="1"/>
          <p:nvPr/>
        </p:nvSpPr>
        <p:spPr>
          <a:xfrm>
            <a:off x="457200" y="720000"/>
            <a:ext cx="11278800" cy="19880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t">
            <a:normAutofit/>
          </a:bodyPr>
          <a:lstStyle/>
          <a:p>
            <a:pPr algn="l"/>
            <a:r>
              <a:rPr lang="tr-TR" sz="2200" b="1" dirty="0">
                <a:solidFill>
                  <a:srgbClr val="ffffff"/>
                </a:solidFill>
                <a:latin typeface="Calibri"/>
              </a:rPr>
              <a:t>Sanayi Devrimi'nden günümüze kadar 'kara elmas' olarak nitelendirilen ve sanayileşmede temel enerji kaynağı olan maden aşağıdakilerden hangisidir?</a:t>
            </a:r>
          </a:p>
        </p:txBody>
      </p:sp>
      <p:sp>
        <p:nvSpPr>
          <p:cNvPr id="7" name="OBga"/>
          <p:cNvSpPr txBox="1"/>
          <p:nvPr/>
        </p:nvSpPr>
        <p:spPr>
          <a:xfrm>
            <a:off x="2286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8" name="Bdga"/>
          <p:cNvSpPr txBox="1"/>
          <p:nvPr/>
        </p:nvSpPr>
        <p:spPr>
          <a:xfrm>
            <a:off x="2286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A</a:t>
            </a:r>
          </a:p>
        </p:txBody>
      </p:sp>
      <p:sp>
        <p:nvSpPr>
          <p:cNvPr id="9" name="Opta"/>
          <p:cNvSpPr txBox="1"/>
          <p:nvPr/>
        </p:nvSpPr>
        <p:spPr>
          <a:xfrm>
            <a:off x="8229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Demir</a:t>
            </a:r>
          </a:p>
        </p:txBody>
      </p:sp>
      <p:sp>
        <p:nvSpPr>
          <p:cNvPr id="10" name="OBgb"/>
          <p:cNvSpPr txBox="1"/>
          <p:nvPr/>
        </p:nvSpPr>
        <p:spPr>
          <a:xfrm>
            <a:off x="62484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1" name="Bdgb"/>
          <p:cNvSpPr txBox="1"/>
          <p:nvPr/>
        </p:nvSpPr>
        <p:spPr>
          <a:xfrm>
            <a:off x="62484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B</a:t>
            </a:r>
          </a:p>
        </p:txBody>
      </p:sp>
      <p:sp>
        <p:nvSpPr>
          <p:cNvPr id="12" name="Optb"/>
          <p:cNvSpPr txBox="1"/>
          <p:nvPr/>
        </p:nvSpPr>
        <p:spPr>
          <a:xfrm>
            <a:off x="68427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Kömür</a:t>
            </a:r>
          </a:p>
        </p:txBody>
      </p:sp>
      <p:sp>
        <p:nvSpPr>
          <p:cNvPr id="13" name="OBgc"/>
          <p:cNvSpPr txBox="1"/>
          <p:nvPr/>
        </p:nvSpPr>
        <p:spPr>
          <a:xfrm>
            <a:off x="2286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4" name="Bdgc"/>
          <p:cNvSpPr txBox="1"/>
          <p:nvPr/>
        </p:nvSpPr>
        <p:spPr>
          <a:xfrm>
            <a:off x="2286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C</a:t>
            </a:r>
          </a:p>
        </p:txBody>
      </p:sp>
      <p:sp>
        <p:nvSpPr>
          <p:cNvPr id="15" name="Optc"/>
          <p:cNvSpPr txBox="1"/>
          <p:nvPr/>
        </p:nvSpPr>
        <p:spPr>
          <a:xfrm>
            <a:off x="8229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Bakır</a:t>
            </a:r>
          </a:p>
        </p:txBody>
      </p:sp>
      <p:sp>
        <p:nvSpPr>
          <p:cNvPr id="16" name="OBgd"/>
          <p:cNvSpPr txBox="1"/>
          <p:nvPr/>
        </p:nvSpPr>
        <p:spPr>
          <a:xfrm>
            <a:off x="62484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7" name="Bdgd"/>
          <p:cNvSpPr txBox="1"/>
          <p:nvPr/>
        </p:nvSpPr>
        <p:spPr>
          <a:xfrm>
            <a:off x="62484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D</a:t>
            </a:r>
          </a:p>
        </p:txBody>
      </p:sp>
      <p:sp>
        <p:nvSpPr>
          <p:cNvPr id="18" name="Optd"/>
          <p:cNvSpPr txBox="1"/>
          <p:nvPr/>
        </p:nvSpPr>
        <p:spPr>
          <a:xfrm>
            <a:off x="68427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Boksit</a:t>
            </a:r>
          </a:p>
        </p:txBody>
      </p:sp>
      <p:sp>
        <p:nvSpPr>
          <p:cNvPr id="19" name="Ftr"/>
          <p:cNvSpPr txBox="1"/>
          <p:nvPr/>
        </p:nvSpPr>
        <p:spPr>
          <a:xfrm>
            <a:off x="0" y="6629400"/>
            <a:ext cx="12192000" cy="22860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200" dirty="0">
                <a:solidFill>
                  <a:srgbClr val="9fa8da"/>
                </a:solidFill>
                <a:latin typeface="Calibri"/>
              </a:rPr>
              <a:t>bilgiyarisi.com — Ücretsiz Bilgi Yarışması Platformu</a:t>
            </a:r>
          </a:p>
        </p:txBody>
      </p:sp>
    </p:spTree>
  </p:cSld>
  <p:clrMapOvr>
    <a:masterClrMapping/>
  </p:clrMapOvr>
</p:sld>
</file>

<file path=ppt/slides/slide21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bg>
      <p:bgPr>
        <a:solidFill>
          <a:srgbClr val="1a237e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12192000" cy="6858000"/>
          <a:chOff x="0" y="0"/>
          <a:chExt cx="12192000" cy="6858000"/>
        </a:xfrm>
      </p:grpSpPr>
      <p:sp>
        <p:nvSpPr>
          <p:cNvPr id="2" name="Hdr"/>
          <p:cNvSpPr txBox="1"/>
          <p:nvPr/>
        </p:nvSpPr>
        <p:spPr>
          <a:xfrm>
            <a:off x="0" y="0"/>
            <a:ext cx="12192000" cy="54864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3" name="QNum"/>
          <p:cNvSpPr txBox="1"/>
          <p:nvPr/>
        </p:nvSpPr>
        <p:spPr>
          <a:xfrm>
            <a:off x="228600" y="91440"/>
            <a:ext cx="1828800" cy="365760"/>
          </a:xfrm>
          <a:prstGeom prst="rect">
            <a:avLst/>
          </a:prstGeom>
          <a:solidFill>
            <a:srgbClr val="3949ab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Soru 21 / 40</a:t>
            </a:r>
          </a:p>
        </p:txBody>
      </p:sp>
      <p:sp>
        <p:nvSpPr>
          <p:cNvPr id="4" name="Brand"/>
          <p:cNvSpPr txBox="1"/>
          <p:nvPr/>
        </p:nvSpPr>
        <p:spPr>
          <a:xfrm>
            <a:off x="9601200" y="91440"/>
            <a:ext cx="2362200" cy="36576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r"/>
            <a:r>
              <a:rPr lang="tr-TR" sz="1600" dirty="0">
                <a:solidFill>
                  <a:srgbClr val="c5cae9"/>
                </a:solidFill>
                <a:latin typeface="Calibri"/>
              </a:rPr>
              <a:t>bilgiyarisi.com</a:t>
            </a:r>
          </a:p>
        </p:txBody>
      </p:sp>
      <p:sp>
        <p:nvSpPr>
          <p:cNvPr id="5" name="QBg"/>
          <p:cNvSpPr txBox="1"/>
          <p:nvPr/>
        </p:nvSpPr>
        <p:spPr>
          <a:xfrm>
            <a:off x="228600" y="685800"/>
            <a:ext cx="11734800" cy="2057400"/>
          </a:xfrm>
          <a:prstGeom prst="rect">
            <a:avLst/>
          </a:prstGeom>
          <a:solidFill>
            <a:srgbClr val="283593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6" name="QTxt"/>
          <p:cNvSpPr txBox="1"/>
          <p:nvPr/>
        </p:nvSpPr>
        <p:spPr>
          <a:xfrm>
            <a:off x="457200" y="720000"/>
            <a:ext cx="11278800" cy="19880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t">
            <a:normAutofit/>
          </a:bodyPr>
          <a:lstStyle/>
          <a:p>
            <a:pPr algn="l"/>
            <a:r>
              <a:rPr lang="tr-TR" sz="2200" b="1" dirty="0">
                <a:solidFill>
                  <a:srgbClr val="ffffff"/>
                </a:solidFill>
                <a:latin typeface="Calibri"/>
              </a:rPr>
              <a:t>Güneş, rüzgar ve jeotermal gibi yenilenebilir enerji kaynaklarının kullanımının artması aşağıdakilerden hangisine doğrudan katkı sağlar?</a:t>
            </a:r>
          </a:p>
        </p:txBody>
      </p:sp>
      <p:sp>
        <p:nvSpPr>
          <p:cNvPr id="7" name="OBga"/>
          <p:cNvSpPr txBox="1"/>
          <p:nvPr/>
        </p:nvSpPr>
        <p:spPr>
          <a:xfrm>
            <a:off x="2286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8" name="Bdga"/>
          <p:cNvSpPr txBox="1"/>
          <p:nvPr/>
        </p:nvSpPr>
        <p:spPr>
          <a:xfrm>
            <a:off x="2286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A</a:t>
            </a:r>
          </a:p>
        </p:txBody>
      </p:sp>
      <p:sp>
        <p:nvSpPr>
          <p:cNvPr id="9" name="Opta"/>
          <p:cNvSpPr txBox="1"/>
          <p:nvPr/>
        </p:nvSpPr>
        <p:spPr>
          <a:xfrm>
            <a:off x="8229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Enerji üretim maliyetlerinin sürekli yükselmesine</a:t>
            </a:r>
          </a:p>
        </p:txBody>
      </p:sp>
      <p:sp>
        <p:nvSpPr>
          <p:cNvPr id="10" name="OBgb"/>
          <p:cNvSpPr txBox="1"/>
          <p:nvPr/>
        </p:nvSpPr>
        <p:spPr>
          <a:xfrm>
            <a:off x="62484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1" name="Bdgb"/>
          <p:cNvSpPr txBox="1"/>
          <p:nvPr/>
        </p:nvSpPr>
        <p:spPr>
          <a:xfrm>
            <a:off x="62484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B</a:t>
            </a:r>
          </a:p>
        </p:txBody>
      </p:sp>
      <p:sp>
        <p:nvSpPr>
          <p:cNvPr id="12" name="Optb"/>
          <p:cNvSpPr txBox="1"/>
          <p:nvPr/>
        </p:nvSpPr>
        <p:spPr>
          <a:xfrm>
            <a:off x="68427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Fosil yakıtlara olan bağımlılığın artmasına</a:t>
            </a:r>
          </a:p>
        </p:txBody>
      </p:sp>
      <p:sp>
        <p:nvSpPr>
          <p:cNvPr id="13" name="OBgc"/>
          <p:cNvSpPr txBox="1"/>
          <p:nvPr/>
        </p:nvSpPr>
        <p:spPr>
          <a:xfrm>
            <a:off x="2286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4" name="Bdgc"/>
          <p:cNvSpPr txBox="1"/>
          <p:nvPr/>
        </p:nvSpPr>
        <p:spPr>
          <a:xfrm>
            <a:off x="2286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C</a:t>
            </a:r>
          </a:p>
        </p:txBody>
      </p:sp>
      <p:sp>
        <p:nvSpPr>
          <p:cNvPr id="15" name="Optc"/>
          <p:cNvSpPr txBox="1"/>
          <p:nvPr/>
        </p:nvSpPr>
        <p:spPr>
          <a:xfrm>
            <a:off x="8229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Sürdürülebilir kalkınmaya</a:t>
            </a:r>
          </a:p>
        </p:txBody>
      </p:sp>
      <p:sp>
        <p:nvSpPr>
          <p:cNvPr id="16" name="OBgd"/>
          <p:cNvSpPr txBox="1"/>
          <p:nvPr/>
        </p:nvSpPr>
        <p:spPr>
          <a:xfrm>
            <a:off x="62484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7" name="Bdgd"/>
          <p:cNvSpPr txBox="1"/>
          <p:nvPr/>
        </p:nvSpPr>
        <p:spPr>
          <a:xfrm>
            <a:off x="62484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D</a:t>
            </a:r>
          </a:p>
        </p:txBody>
      </p:sp>
      <p:sp>
        <p:nvSpPr>
          <p:cNvPr id="18" name="Optd"/>
          <p:cNvSpPr txBox="1"/>
          <p:nvPr/>
        </p:nvSpPr>
        <p:spPr>
          <a:xfrm>
            <a:off x="68427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Küresel ısınmanın hızlanmasına</a:t>
            </a:r>
          </a:p>
        </p:txBody>
      </p:sp>
      <p:sp>
        <p:nvSpPr>
          <p:cNvPr id="19" name="Ftr"/>
          <p:cNvSpPr txBox="1"/>
          <p:nvPr/>
        </p:nvSpPr>
        <p:spPr>
          <a:xfrm>
            <a:off x="0" y="6629400"/>
            <a:ext cx="12192000" cy="22860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200" dirty="0">
                <a:solidFill>
                  <a:srgbClr val="9fa8da"/>
                </a:solidFill>
                <a:latin typeface="Calibri"/>
              </a:rPr>
              <a:t>bilgiyarisi.com — Ücretsiz Bilgi Yarışması Platformu</a:t>
            </a:r>
          </a:p>
        </p:txBody>
      </p:sp>
    </p:spTree>
  </p:cSld>
  <p:clrMapOvr>
    <a:masterClrMapping/>
  </p:clrMapOvr>
</p:sld>
</file>

<file path=ppt/slides/slide22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bg>
      <p:bgPr>
        <a:solidFill>
          <a:srgbClr val="1a237e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12192000" cy="6858000"/>
          <a:chOff x="0" y="0"/>
          <a:chExt cx="12192000" cy="6858000"/>
        </a:xfrm>
      </p:grpSpPr>
      <p:sp>
        <p:nvSpPr>
          <p:cNvPr id="2" name="Hdr"/>
          <p:cNvSpPr txBox="1"/>
          <p:nvPr/>
        </p:nvSpPr>
        <p:spPr>
          <a:xfrm>
            <a:off x="0" y="0"/>
            <a:ext cx="12192000" cy="54864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3" name="QNum"/>
          <p:cNvSpPr txBox="1"/>
          <p:nvPr/>
        </p:nvSpPr>
        <p:spPr>
          <a:xfrm>
            <a:off x="228600" y="91440"/>
            <a:ext cx="1828800" cy="365760"/>
          </a:xfrm>
          <a:prstGeom prst="rect">
            <a:avLst/>
          </a:prstGeom>
          <a:solidFill>
            <a:srgbClr val="3949ab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Soru 22 / 40</a:t>
            </a:r>
          </a:p>
        </p:txBody>
      </p:sp>
      <p:sp>
        <p:nvSpPr>
          <p:cNvPr id="4" name="Brand"/>
          <p:cNvSpPr txBox="1"/>
          <p:nvPr/>
        </p:nvSpPr>
        <p:spPr>
          <a:xfrm>
            <a:off x="9601200" y="91440"/>
            <a:ext cx="2362200" cy="36576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r"/>
            <a:r>
              <a:rPr lang="tr-TR" sz="1600" dirty="0">
                <a:solidFill>
                  <a:srgbClr val="c5cae9"/>
                </a:solidFill>
                <a:latin typeface="Calibri"/>
              </a:rPr>
              <a:t>bilgiyarisi.com</a:t>
            </a:r>
          </a:p>
        </p:txBody>
      </p:sp>
      <p:sp>
        <p:nvSpPr>
          <p:cNvPr id="5" name="QBg"/>
          <p:cNvSpPr txBox="1"/>
          <p:nvPr/>
        </p:nvSpPr>
        <p:spPr>
          <a:xfrm>
            <a:off x="228600" y="685800"/>
            <a:ext cx="11734800" cy="2057400"/>
          </a:xfrm>
          <a:prstGeom prst="rect">
            <a:avLst/>
          </a:prstGeom>
          <a:solidFill>
            <a:srgbClr val="283593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6" name="QTxt"/>
          <p:cNvSpPr txBox="1"/>
          <p:nvPr/>
        </p:nvSpPr>
        <p:spPr>
          <a:xfrm>
            <a:off x="457200" y="720000"/>
            <a:ext cx="11278800" cy="19880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t">
            <a:normAutofit/>
          </a:bodyPr>
          <a:lstStyle/>
          <a:p>
            <a:pPr algn="l"/>
            <a:r>
              <a:rPr lang="tr-TR" sz="2200" b="1" dirty="0">
                <a:solidFill>
                  <a:srgbClr val="ffffff"/>
                </a:solidFill>
                <a:latin typeface="Calibri"/>
              </a:rPr>
              <a:t>Almanya'daki Ruhr bölgesi, tarihsel olarak hangi sanayi kolu ile küresel bir merkez haline gelmiştir?</a:t>
            </a:r>
          </a:p>
        </p:txBody>
      </p:sp>
      <p:sp>
        <p:nvSpPr>
          <p:cNvPr id="7" name="OBga"/>
          <p:cNvSpPr txBox="1"/>
          <p:nvPr/>
        </p:nvSpPr>
        <p:spPr>
          <a:xfrm>
            <a:off x="2286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8" name="Bdga"/>
          <p:cNvSpPr txBox="1"/>
          <p:nvPr/>
        </p:nvSpPr>
        <p:spPr>
          <a:xfrm>
            <a:off x="2286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A</a:t>
            </a:r>
          </a:p>
        </p:txBody>
      </p:sp>
      <p:sp>
        <p:nvSpPr>
          <p:cNvPr id="9" name="Opta"/>
          <p:cNvSpPr txBox="1"/>
          <p:nvPr/>
        </p:nvSpPr>
        <p:spPr>
          <a:xfrm>
            <a:off x="8229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Demir-çelik ve kömür</a:t>
            </a:r>
          </a:p>
        </p:txBody>
      </p:sp>
      <p:sp>
        <p:nvSpPr>
          <p:cNvPr id="10" name="OBgb"/>
          <p:cNvSpPr txBox="1"/>
          <p:nvPr/>
        </p:nvSpPr>
        <p:spPr>
          <a:xfrm>
            <a:off x="62484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1" name="Bdgb"/>
          <p:cNvSpPr txBox="1"/>
          <p:nvPr/>
        </p:nvSpPr>
        <p:spPr>
          <a:xfrm>
            <a:off x="62484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B</a:t>
            </a:r>
          </a:p>
        </p:txBody>
      </p:sp>
      <p:sp>
        <p:nvSpPr>
          <p:cNvPr id="12" name="Optb"/>
          <p:cNvSpPr txBox="1"/>
          <p:nvPr/>
        </p:nvSpPr>
        <p:spPr>
          <a:xfrm>
            <a:off x="68427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Yazılım ve bilişim</a:t>
            </a:r>
          </a:p>
        </p:txBody>
      </p:sp>
      <p:sp>
        <p:nvSpPr>
          <p:cNvPr id="13" name="OBgc"/>
          <p:cNvSpPr txBox="1"/>
          <p:nvPr/>
        </p:nvSpPr>
        <p:spPr>
          <a:xfrm>
            <a:off x="2286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4" name="Bdgc"/>
          <p:cNvSpPr txBox="1"/>
          <p:nvPr/>
        </p:nvSpPr>
        <p:spPr>
          <a:xfrm>
            <a:off x="2286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C</a:t>
            </a:r>
          </a:p>
        </p:txBody>
      </p:sp>
      <p:sp>
        <p:nvSpPr>
          <p:cNvPr id="15" name="Optc"/>
          <p:cNvSpPr txBox="1"/>
          <p:nvPr/>
        </p:nvSpPr>
        <p:spPr>
          <a:xfrm>
            <a:off x="8229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Turizm ve hizmet sektörü</a:t>
            </a:r>
          </a:p>
        </p:txBody>
      </p:sp>
      <p:sp>
        <p:nvSpPr>
          <p:cNvPr id="16" name="OBgd"/>
          <p:cNvSpPr txBox="1"/>
          <p:nvPr/>
        </p:nvSpPr>
        <p:spPr>
          <a:xfrm>
            <a:off x="62484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7" name="Bdgd"/>
          <p:cNvSpPr txBox="1"/>
          <p:nvPr/>
        </p:nvSpPr>
        <p:spPr>
          <a:xfrm>
            <a:off x="62484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D</a:t>
            </a:r>
          </a:p>
        </p:txBody>
      </p:sp>
      <p:sp>
        <p:nvSpPr>
          <p:cNvPr id="18" name="Optd"/>
          <p:cNvSpPr txBox="1"/>
          <p:nvPr/>
        </p:nvSpPr>
        <p:spPr>
          <a:xfrm>
            <a:off x="68427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Tekstil ve hazır giyim</a:t>
            </a:r>
          </a:p>
        </p:txBody>
      </p:sp>
      <p:sp>
        <p:nvSpPr>
          <p:cNvPr id="19" name="Ftr"/>
          <p:cNvSpPr txBox="1"/>
          <p:nvPr/>
        </p:nvSpPr>
        <p:spPr>
          <a:xfrm>
            <a:off x="0" y="6629400"/>
            <a:ext cx="12192000" cy="22860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200" dirty="0">
                <a:solidFill>
                  <a:srgbClr val="9fa8da"/>
                </a:solidFill>
                <a:latin typeface="Calibri"/>
              </a:rPr>
              <a:t>bilgiyarisi.com — Ücretsiz Bilgi Yarışması Platformu</a:t>
            </a:r>
          </a:p>
        </p:txBody>
      </p:sp>
    </p:spTree>
  </p:cSld>
  <p:clrMapOvr>
    <a:masterClrMapping/>
  </p:clrMapOvr>
</p:sld>
</file>

<file path=ppt/slides/slide23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bg>
      <p:bgPr>
        <a:solidFill>
          <a:srgbClr val="1a237e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12192000" cy="6858000"/>
          <a:chOff x="0" y="0"/>
          <a:chExt cx="12192000" cy="6858000"/>
        </a:xfrm>
      </p:grpSpPr>
      <p:sp>
        <p:nvSpPr>
          <p:cNvPr id="2" name="Hdr"/>
          <p:cNvSpPr txBox="1"/>
          <p:nvPr/>
        </p:nvSpPr>
        <p:spPr>
          <a:xfrm>
            <a:off x="0" y="0"/>
            <a:ext cx="12192000" cy="54864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3" name="QNum"/>
          <p:cNvSpPr txBox="1"/>
          <p:nvPr/>
        </p:nvSpPr>
        <p:spPr>
          <a:xfrm>
            <a:off x="228600" y="91440"/>
            <a:ext cx="1828800" cy="365760"/>
          </a:xfrm>
          <a:prstGeom prst="rect">
            <a:avLst/>
          </a:prstGeom>
          <a:solidFill>
            <a:srgbClr val="3949ab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Soru 23 / 40</a:t>
            </a:r>
          </a:p>
        </p:txBody>
      </p:sp>
      <p:sp>
        <p:nvSpPr>
          <p:cNvPr id="4" name="Brand"/>
          <p:cNvSpPr txBox="1"/>
          <p:nvPr/>
        </p:nvSpPr>
        <p:spPr>
          <a:xfrm>
            <a:off x="9601200" y="91440"/>
            <a:ext cx="2362200" cy="36576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r"/>
            <a:r>
              <a:rPr lang="tr-TR" sz="1600" dirty="0">
                <a:solidFill>
                  <a:srgbClr val="c5cae9"/>
                </a:solidFill>
                <a:latin typeface="Calibri"/>
              </a:rPr>
              <a:t>bilgiyarisi.com</a:t>
            </a:r>
          </a:p>
        </p:txBody>
      </p:sp>
      <p:sp>
        <p:nvSpPr>
          <p:cNvPr id="5" name="QBg"/>
          <p:cNvSpPr txBox="1"/>
          <p:nvPr/>
        </p:nvSpPr>
        <p:spPr>
          <a:xfrm>
            <a:off x="228600" y="685800"/>
            <a:ext cx="11734800" cy="2057400"/>
          </a:xfrm>
          <a:prstGeom prst="rect">
            <a:avLst/>
          </a:prstGeom>
          <a:solidFill>
            <a:srgbClr val="283593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6" name="QTxt"/>
          <p:cNvSpPr txBox="1"/>
          <p:nvPr/>
        </p:nvSpPr>
        <p:spPr>
          <a:xfrm>
            <a:off x="457200" y="720000"/>
            <a:ext cx="11278800" cy="19880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t">
            <a:normAutofit/>
          </a:bodyPr>
          <a:lstStyle/>
          <a:p>
            <a:pPr algn="l"/>
            <a:r>
              <a:rPr lang="tr-TR" sz="2200" b="1" dirty="0">
                <a:solidFill>
                  <a:srgbClr val="ffffff"/>
                </a:solidFill>
                <a:latin typeface="Calibri"/>
              </a:rPr>
              <a:t>Küreselleşme süreci ve ekonomik entegrasyonlar düşünüldüğünde, ülkeler arası ticareti en çok kolaylaştıran etken aşağıdakilerden hangisidir?</a:t>
            </a:r>
          </a:p>
        </p:txBody>
      </p:sp>
      <p:sp>
        <p:nvSpPr>
          <p:cNvPr id="7" name="OBga"/>
          <p:cNvSpPr txBox="1"/>
          <p:nvPr/>
        </p:nvSpPr>
        <p:spPr>
          <a:xfrm>
            <a:off x="2286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8" name="Bdga"/>
          <p:cNvSpPr txBox="1"/>
          <p:nvPr/>
        </p:nvSpPr>
        <p:spPr>
          <a:xfrm>
            <a:off x="2286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A</a:t>
            </a:r>
          </a:p>
        </p:txBody>
      </p:sp>
      <p:sp>
        <p:nvSpPr>
          <p:cNvPr id="9" name="Opta"/>
          <p:cNvSpPr txBox="1"/>
          <p:nvPr/>
        </p:nvSpPr>
        <p:spPr>
          <a:xfrm>
            <a:off x="8229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Sınır kapılarının tamamen kapatılması</a:t>
            </a:r>
          </a:p>
        </p:txBody>
      </p:sp>
      <p:sp>
        <p:nvSpPr>
          <p:cNvPr id="10" name="OBgb"/>
          <p:cNvSpPr txBox="1"/>
          <p:nvPr/>
        </p:nvSpPr>
        <p:spPr>
          <a:xfrm>
            <a:off x="62484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1" name="Bdgb"/>
          <p:cNvSpPr txBox="1"/>
          <p:nvPr/>
        </p:nvSpPr>
        <p:spPr>
          <a:xfrm>
            <a:off x="62484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B</a:t>
            </a:r>
          </a:p>
        </p:txBody>
      </p:sp>
      <p:sp>
        <p:nvSpPr>
          <p:cNvPr id="12" name="Optb"/>
          <p:cNvSpPr txBox="1"/>
          <p:nvPr/>
        </p:nvSpPr>
        <p:spPr>
          <a:xfrm>
            <a:off x="68427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Ulaşım maliyetlerinin yapay olarak artırılması</a:t>
            </a:r>
          </a:p>
        </p:txBody>
      </p:sp>
      <p:sp>
        <p:nvSpPr>
          <p:cNvPr id="13" name="OBgc"/>
          <p:cNvSpPr txBox="1"/>
          <p:nvPr/>
        </p:nvSpPr>
        <p:spPr>
          <a:xfrm>
            <a:off x="2286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4" name="Bdgc"/>
          <p:cNvSpPr txBox="1"/>
          <p:nvPr/>
        </p:nvSpPr>
        <p:spPr>
          <a:xfrm>
            <a:off x="2286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C</a:t>
            </a:r>
          </a:p>
        </p:txBody>
      </p:sp>
      <p:sp>
        <p:nvSpPr>
          <p:cNvPr id="15" name="Optc"/>
          <p:cNvSpPr txBox="1"/>
          <p:nvPr/>
        </p:nvSpPr>
        <p:spPr>
          <a:xfrm>
            <a:off x="8229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Ülkelerin kendi iç pazarlarına kapanması</a:t>
            </a:r>
          </a:p>
        </p:txBody>
      </p:sp>
      <p:sp>
        <p:nvSpPr>
          <p:cNvPr id="16" name="OBgd"/>
          <p:cNvSpPr txBox="1"/>
          <p:nvPr/>
        </p:nvSpPr>
        <p:spPr>
          <a:xfrm>
            <a:off x="62484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7" name="Bdgd"/>
          <p:cNvSpPr txBox="1"/>
          <p:nvPr/>
        </p:nvSpPr>
        <p:spPr>
          <a:xfrm>
            <a:off x="62484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D</a:t>
            </a:r>
          </a:p>
        </p:txBody>
      </p:sp>
      <p:sp>
        <p:nvSpPr>
          <p:cNvPr id="18" name="Optd"/>
          <p:cNvSpPr txBox="1"/>
          <p:nvPr/>
        </p:nvSpPr>
        <p:spPr>
          <a:xfrm>
            <a:off x="68427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Gümrük duvarlarının azaltılması</a:t>
            </a:r>
          </a:p>
        </p:txBody>
      </p:sp>
      <p:sp>
        <p:nvSpPr>
          <p:cNvPr id="19" name="Ftr"/>
          <p:cNvSpPr txBox="1"/>
          <p:nvPr/>
        </p:nvSpPr>
        <p:spPr>
          <a:xfrm>
            <a:off x="0" y="6629400"/>
            <a:ext cx="12192000" cy="22860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200" dirty="0">
                <a:solidFill>
                  <a:srgbClr val="9fa8da"/>
                </a:solidFill>
                <a:latin typeface="Calibri"/>
              </a:rPr>
              <a:t>bilgiyarisi.com — Ücretsiz Bilgi Yarışması Platformu</a:t>
            </a:r>
          </a:p>
        </p:txBody>
      </p:sp>
    </p:spTree>
  </p:cSld>
  <p:clrMapOvr>
    <a:masterClrMapping/>
  </p:clrMapOvr>
</p:sld>
</file>

<file path=ppt/slides/slide24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bg>
      <p:bgPr>
        <a:solidFill>
          <a:srgbClr val="1a237e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12192000" cy="6858000"/>
          <a:chOff x="0" y="0"/>
          <a:chExt cx="12192000" cy="6858000"/>
        </a:xfrm>
      </p:grpSpPr>
      <p:sp>
        <p:nvSpPr>
          <p:cNvPr id="2" name="Hdr"/>
          <p:cNvSpPr txBox="1"/>
          <p:nvPr/>
        </p:nvSpPr>
        <p:spPr>
          <a:xfrm>
            <a:off x="0" y="0"/>
            <a:ext cx="12192000" cy="54864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3" name="QNum"/>
          <p:cNvSpPr txBox="1"/>
          <p:nvPr/>
        </p:nvSpPr>
        <p:spPr>
          <a:xfrm>
            <a:off x="228600" y="91440"/>
            <a:ext cx="1828800" cy="365760"/>
          </a:xfrm>
          <a:prstGeom prst="rect">
            <a:avLst/>
          </a:prstGeom>
          <a:solidFill>
            <a:srgbClr val="3949ab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Soru 24 / 40</a:t>
            </a:r>
          </a:p>
        </p:txBody>
      </p:sp>
      <p:sp>
        <p:nvSpPr>
          <p:cNvPr id="4" name="Brand"/>
          <p:cNvSpPr txBox="1"/>
          <p:nvPr/>
        </p:nvSpPr>
        <p:spPr>
          <a:xfrm>
            <a:off x="9601200" y="91440"/>
            <a:ext cx="2362200" cy="36576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r"/>
            <a:r>
              <a:rPr lang="tr-TR" sz="1600" dirty="0">
                <a:solidFill>
                  <a:srgbClr val="c5cae9"/>
                </a:solidFill>
                <a:latin typeface="Calibri"/>
              </a:rPr>
              <a:t>bilgiyarisi.com</a:t>
            </a:r>
          </a:p>
        </p:txBody>
      </p:sp>
      <p:sp>
        <p:nvSpPr>
          <p:cNvPr id="5" name="QBg"/>
          <p:cNvSpPr txBox="1"/>
          <p:nvPr/>
        </p:nvSpPr>
        <p:spPr>
          <a:xfrm>
            <a:off x="228600" y="685800"/>
            <a:ext cx="11734800" cy="2057400"/>
          </a:xfrm>
          <a:prstGeom prst="rect">
            <a:avLst/>
          </a:prstGeom>
          <a:solidFill>
            <a:srgbClr val="283593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6" name="QTxt"/>
          <p:cNvSpPr txBox="1"/>
          <p:nvPr/>
        </p:nvSpPr>
        <p:spPr>
          <a:xfrm>
            <a:off x="457200" y="720000"/>
            <a:ext cx="11278800" cy="19880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t">
            <a:normAutofit/>
          </a:bodyPr>
          <a:lstStyle/>
          <a:p>
            <a:pPr algn="l"/>
            <a:r>
              <a:rPr lang="tr-TR" sz="2200" b="1" dirty="0">
                <a:solidFill>
                  <a:srgbClr val="ffffff"/>
                </a:solidFill>
                <a:latin typeface="Calibri"/>
              </a:rPr>
              <a:t>Küresel lojistik sistemlerinde, bir malın en düşük maliyetle ve en yüksek miktarda kıtalararası taşınmasını sağlayan ulaşım türü hangisidir?</a:t>
            </a:r>
          </a:p>
        </p:txBody>
      </p:sp>
      <p:sp>
        <p:nvSpPr>
          <p:cNvPr id="7" name="OBga"/>
          <p:cNvSpPr txBox="1"/>
          <p:nvPr/>
        </p:nvSpPr>
        <p:spPr>
          <a:xfrm>
            <a:off x="2286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8" name="Bdga"/>
          <p:cNvSpPr txBox="1"/>
          <p:nvPr/>
        </p:nvSpPr>
        <p:spPr>
          <a:xfrm>
            <a:off x="2286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A</a:t>
            </a:r>
          </a:p>
        </p:txBody>
      </p:sp>
      <p:sp>
        <p:nvSpPr>
          <p:cNvPr id="9" name="Opta"/>
          <p:cNvSpPr txBox="1"/>
          <p:nvPr/>
        </p:nvSpPr>
        <p:spPr>
          <a:xfrm>
            <a:off x="8229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Deniz yolu ulaşımı</a:t>
            </a:r>
          </a:p>
        </p:txBody>
      </p:sp>
      <p:sp>
        <p:nvSpPr>
          <p:cNvPr id="10" name="OBgb"/>
          <p:cNvSpPr txBox="1"/>
          <p:nvPr/>
        </p:nvSpPr>
        <p:spPr>
          <a:xfrm>
            <a:off x="62484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1" name="Bdgb"/>
          <p:cNvSpPr txBox="1"/>
          <p:nvPr/>
        </p:nvSpPr>
        <p:spPr>
          <a:xfrm>
            <a:off x="62484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B</a:t>
            </a:r>
          </a:p>
        </p:txBody>
      </p:sp>
      <p:sp>
        <p:nvSpPr>
          <p:cNvPr id="12" name="Optb"/>
          <p:cNvSpPr txBox="1"/>
          <p:nvPr/>
        </p:nvSpPr>
        <p:spPr>
          <a:xfrm>
            <a:off x="68427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Demiryolu ulaşımı</a:t>
            </a:r>
          </a:p>
        </p:txBody>
      </p:sp>
      <p:sp>
        <p:nvSpPr>
          <p:cNvPr id="13" name="OBgc"/>
          <p:cNvSpPr txBox="1"/>
          <p:nvPr/>
        </p:nvSpPr>
        <p:spPr>
          <a:xfrm>
            <a:off x="2286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4" name="Bdgc"/>
          <p:cNvSpPr txBox="1"/>
          <p:nvPr/>
        </p:nvSpPr>
        <p:spPr>
          <a:xfrm>
            <a:off x="2286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C</a:t>
            </a:r>
          </a:p>
        </p:txBody>
      </p:sp>
      <p:sp>
        <p:nvSpPr>
          <p:cNvPr id="15" name="Optc"/>
          <p:cNvSpPr txBox="1"/>
          <p:nvPr/>
        </p:nvSpPr>
        <p:spPr>
          <a:xfrm>
            <a:off x="8229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Boru hattı ulaşımı</a:t>
            </a:r>
          </a:p>
        </p:txBody>
      </p:sp>
      <p:sp>
        <p:nvSpPr>
          <p:cNvPr id="16" name="OBgd"/>
          <p:cNvSpPr txBox="1"/>
          <p:nvPr/>
        </p:nvSpPr>
        <p:spPr>
          <a:xfrm>
            <a:off x="62484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7" name="Bdgd"/>
          <p:cNvSpPr txBox="1"/>
          <p:nvPr/>
        </p:nvSpPr>
        <p:spPr>
          <a:xfrm>
            <a:off x="62484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D</a:t>
            </a:r>
          </a:p>
        </p:txBody>
      </p:sp>
      <p:sp>
        <p:nvSpPr>
          <p:cNvPr id="18" name="Optd"/>
          <p:cNvSpPr txBox="1"/>
          <p:nvPr/>
        </p:nvSpPr>
        <p:spPr>
          <a:xfrm>
            <a:off x="68427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Havayolu ulaşımı</a:t>
            </a:r>
          </a:p>
        </p:txBody>
      </p:sp>
      <p:sp>
        <p:nvSpPr>
          <p:cNvPr id="19" name="Ftr"/>
          <p:cNvSpPr txBox="1"/>
          <p:nvPr/>
        </p:nvSpPr>
        <p:spPr>
          <a:xfrm>
            <a:off x="0" y="6629400"/>
            <a:ext cx="12192000" cy="22860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200" dirty="0">
                <a:solidFill>
                  <a:srgbClr val="9fa8da"/>
                </a:solidFill>
                <a:latin typeface="Calibri"/>
              </a:rPr>
              <a:t>bilgiyarisi.com — Ücretsiz Bilgi Yarışması Platformu</a:t>
            </a:r>
          </a:p>
        </p:txBody>
      </p:sp>
    </p:spTree>
  </p:cSld>
  <p:clrMapOvr>
    <a:masterClrMapping/>
  </p:clrMapOvr>
</p:sld>
</file>

<file path=ppt/slides/slide25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bg>
      <p:bgPr>
        <a:solidFill>
          <a:srgbClr val="1a237e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12192000" cy="6858000"/>
          <a:chOff x="0" y="0"/>
          <a:chExt cx="12192000" cy="6858000"/>
        </a:xfrm>
      </p:grpSpPr>
      <p:sp>
        <p:nvSpPr>
          <p:cNvPr id="2" name="Hdr"/>
          <p:cNvSpPr txBox="1"/>
          <p:nvPr/>
        </p:nvSpPr>
        <p:spPr>
          <a:xfrm>
            <a:off x="0" y="0"/>
            <a:ext cx="12192000" cy="54864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3" name="QNum"/>
          <p:cNvSpPr txBox="1"/>
          <p:nvPr/>
        </p:nvSpPr>
        <p:spPr>
          <a:xfrm>
            <a:off x="228600" y="91440"/>
            <a:ext cx="1828800" cy="365760"/>
          </a:xfrm>
          <a:prstGeom prst="rect">
            <a:avLst/>
          </a:prstGeom>
          <a:solidFill>
            <a:srgbClr val="3949ab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Soru 25 / 40</a:t>
            </a:r>
          </a:p>
        </p:txBody>
      </p:sp>
      <p:sp>
        <p:nvSpPr>
          <p:cNvPr id="4" name="Brand"/>
          <p:cNvSpPr txBox="1"/>
          <p:nvPr/>
        </p:nvSpPr>
        <p:spPr>
          <a:xfrm>
            <a:off x="9601200" y="91440"/>
            <a:ext cx="2362200" cy="36576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r"/>
            <a:r>
              <a:rPr lang="tr-TR" sz="1600" dirty="0">
                <a:solidFill>
                  <a:srgbClr val="c5cae9"/>
                </a:solidFill>
                <a:latin typeface="Calibri"/>
              </a:rPr>
              <a:t>bilgiyarisi.com</a:t>
            </a:r>
          </a:p>
        </p:txBody>
      </p:sp>
      <p:sp>
        <p:nvSpPr>
          <p:cNvPr id="5" name="QBg"/>
          <p:cNvSpPr txBox="1"/>
          <p:nvPr/>
        </p:nvSpPr>
        <p:spPr>
          <a:xfrm>
            <a:off x="228600" y="685800"/>
            <a:ext cx="11734800" cy="2057400"/>
          </a:xfrm>
          <a:prstGeom prst="rect">
            <a:avLst/>
          </a:prstGeom>
          <a:solidFill>
            <a:srgbClr val="283593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6" name="QTxt"/>
          <p:cNvSpPr txBox="1"/>
          <p:nvPr/>
        </p:nvSpPr>
        <p:spPr>
          <a:xfrm>
            <a:off x="457200" y="720000"/>
            <a:ext cx="11278800" cy="19880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t">
            <a:normAutofit/>
          </a:bodyPr>
          <a:lstStyle/>
          <a:p>
            <a:pPr algn="l"/>
            <a:r>
              <a:rPr lang="tr-TR" sz="2200" b="1" dirty="0">
                <a:solidFill>
                  <a:srgbClr val="ffffff"/>
                </a:solidFill>
                <a:latin typeface="Calibri"/>
              </a:rPr>
              <a:t>Dünya ticaretinde 'boğazlar ve kanallar' stratejik öneme sahiptir. Aşağıdakilerden hangisi deniz ticaretinde en yoğun kullanılan ve Akdeniz'i Kızıldeniz'e bağlayan kanaldır?</a:t>
            </a:r>
          </a:p>
        </p:txBody>
      </p:sp>
      <p:sp>
        <p:nvSpPr>
          <p:cNvPr id="7" name="OBga"/>
          <p:cNvSpPr txBox="1"/>
          <p:nvPr/>
        </p:nvSpPr>
        <p:spPr>
          <a:xfrm>
            <a:off x="2286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8" name="Bdga"/>
          <p:cNvSpPr txBox="1"/>
          <p:nvPr/>
        </p:nvSpPr>
        <p:spPr>
          <a:xfrm>
            <a:off x="2286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A</a:t>
            </a:r>
          </a:p>
        </p:txBody>
      </p:sp>
      <p:sp>
        <p:nvSpPr>
          <p:cNvPr id="9" name="Opta"/>
          <p:cNvSpPr txBox="1"/>
          <p:nvPr/>
        </p:nvSpPr>
        <p:spPr>
          <a:xfrm>
            <a:off x="8229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Kiel Kanalı</a:t>
            </a:r>
          </a:p>
        </p:txBody>
      </p:sp>
      <p:sp>
        <p:nvSpPr>
          <p:cNvPr id="10" name="OBgb"/>
          <p:cNvSpPr txBox="1"/>
          <p:nvPr/>
        </p:nvSpPr>
        <p:spPr>
          <a:xfrm>
            <a:off x="62484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1" name="Bdgb"/>
          <p:cNvSpPr txBox="1"/>
          <p:nvPr/>
        </p:nvSpPr>
        <p:spPr>
          <a:xfrm>
            <a:off x="62484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B</a:t>
            </a:r>
          </a:p>
        </p:txBody>
      </p:sp>
      <p:sp>
        <p:nvSpPr>
          <p:cNvPr id="12" name="Optb"/>
          <p:cNvSpPr txBox="1"/>
          <p:nvPr/>
        </p:nvSpPr>
        <p:spPr>
          <a:xfrm>
            <a:off x="68427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Panama Kanalı</a:t>
            </a:r>
          </a:p>
        </p:txBody>
      </p:sp>
      <p:sp>
        <p:nvSpPr>
          <p:cNvPr id="13" name="OBgc"/>
          <p:cNvSpPr txBox="1"/>
          <p:nvPr/>
        </p:nvSpPr>
        <p:spPr>
          <a:xfrm>
            <a:off x="2286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4" name="Bdgc"/>
          <p:cNvSpPr txBox="1"/>
          <p:nvPr/>
        </p:nvSpPr>
        <p:spPr>
          <a:xfrm>
            <a:off x="2286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C</a:t>
            </a:r>
          </a:p>
        </p:txBody>
      </p:sp>
      <p:sp>
        <p:nvSpPr>
          <p:cNvPr id="15" name="Optc"/>
          <p:cNvSpPr txBox="1"/>
          <p:nvPr/>
        </p:nvSpPr>
        <p:spPr>
          <a:xfrm>
            <a:off x="8229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Korint Kanalı</a:t>
            </a:r>
          </a:p>
        </p:txBody>
      </p:sp>
      <p:sp>
        <p:nvSpPr>
          <p:cNvPr id="16" name="OBgd"/>
          <p:cNvSpPr txBox="1"/>
          <p:nvPr/>
        </p:nvSpPr>
        <p:spPr>
          <a:xfrm>
            <a:off x="62484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7" name="Bdgd"/>
          <p:cNvSpPr txBox="1"/>
          <p:nvPr/>
        </p:nvSpPr>
        <p:spPr>
          <a:xfrm>
            <a:off x="62484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D</a:t>
            </a:r>
          </a:p>
        </p:txBody>
      </p:sp>
      <p:sp>
        <p:nvSpPr>
          <p:cNvPr id="18" name="Optd"/>
          <p:cNvSpPr txBox="1"/>
          <p:nvPr/>
        </p:nvSpPr>
        <p:spPr>
          <a:xfrm>
            <a:off x="68427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Süveyş Kanalı</a:t>
            </a:r>
          </a:p>
        </p:txBody>
      </p:sp>
      <p:sp>
        <p:nvSpPr>
          <p:cNvPr id="19" name="Ftr"/>
          <p:cNvSpPr txBox="1"/>
          <p:nvPr/>
        </p:nvSpPr>
        <p:spPr>
          <a:xfrm>
            <a:off x="0" y="6629400"/>
            <a:ext cx="12192000" cy="22860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200" dirty="0">
                <a:solidFill>
                  <a:srgbClr val="9fa8da"/>
                </a:solidFill>
                <a:latin typeface="Calibri"/>
              </a:rPr>
              <a:t>bilgiyarisi.com — Ücretsiz Bilgi Yarışması Platformu</a:t>
            </a:r>
          </a:p>
        </p:txBody>
      </p:sp>
    </p:spTree>
  </p:cSld>
  <p:clrMapOvr>
    <a:masterClrMapping/>
  </p:clrMapOvr>
</p:sld>
</file>

<file path=ppt/slides/slide26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bg>
      <p:bgPr>
        <a:solidFill>
          <a:srgbClr val="1a237e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12192000" cy="6858000"/>
          <a:chOff x="0" y="0"/>
          <a:chExt cx="12192000" cy="6858000"/>
        </a:xfrm>
      </p:grpSpPr>
      <p:sp>
        <p:nvSpPr>
          <p:cNvPr id="2" name="Hdr"/>
          <p:cNvSpPr txBox="1"/>
          <p:nvPr/>
        </p:nvSpPr>
        <p:spPr>
          <a:xfrm>
            <a:off x="0" y="0"/>
            <a:ext cx="12192000" cy="54864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3" name="QNum"/>
          <p:cNvSpPr txBox="1"/>
          <p:nvPr/>
        </p:nvSpPr>
        <p:spPr>
          <a:xfrm>
            <a:off x="228600" y="91440"/>
            <a:ext cx="1828800" cy="365760"/>
          </a:xfrm>
          <a:prstGeom prst="rect">
            <a:avLst/>
          </a:prstGeom>
          <a:solidFill>
            <a:srgbClr val="3949ab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Soru 26 / 40</a:t>
            </a:r>
          </a:p>
        </p:txBody>
      </p:sp>
      <p:sp>
        <p:nvSpPr>
          <p:cNvPr id="4" name="Brand"/>
          <p:cNvSpPr txBox="1"/>
          <p:nvPr/>
        </p:nvSpPr>
        <p:spPr>
          <a:xfrm>
            <a:off x="9601200" y="91440"/>
            <a:ext cx="2362200" cy="36576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r"/>
            <a:r>
              <a:rPr lang="tr-TR" sz="1600" dirty="0">
                <a:solidFill>
                  <a:srgbClr val="c5cae9"/>
                </a:solidFill>
                <a:latin typeface="Calibri"/>
              </a:rPr>
              <a:t>bilgiyarisi.com</a:t>
            </a:r>
          </a:p>
        </p:txBody>
      </p:sp>
      <p:sp>
        <p:nvSpPr>
          <p:cNvPr id="5" name="QBg"/>
          <p:cNvSpPr txBox="1"/>
          <p:nvPr/>
        </p:nvSpPr>
        <p:spPr>
          <a:xfrm>
            <a:off x="228600" y="685800"/>
            <a:ext cx="11734800" cy="2057400"/>
          </a:xfrm>
          <a:prstGeom prst="rect">
            <a:avLst/>
          </a:prstGeom>
          <a:solidFill>
            <a:srgbClr val="283593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6" name="QTxt"/>
          <p:cNvSpPr txBox="1"/>
          <p:nvPr/>
        </p:nvSpPr>
        <p:spPr>
          <a:xfrm>
            <a:off x="457200" y="720000"/>
            <a:ext cx="11278800" cy="19880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t">
            <a:normAutofit/>
          </a:bodyPr>
          <a:lstStyle/>
          <a:p>
            <a:pPr algn="l"/>
            <a:r>
              <a:rPr lang="tr-TR" sz="2200" b="1" dirty="0">
                <a:solidFill>
                  <a:srgbClr val="ffffff"/>
                </a:solidFill>
                <a:latin typeface="Calibri"/>
              </a:rPr>
              <a:t>Turizmin ekonomik önemi düşünüldüğünde, bir ülkenin 'baca sanayisi' olarak adlandırılan turizmden en büyük beklentisi aşağıdakilerden hangisidir?</a:t>
            </a:r>
          </a:p>
        </p:txBody>
      </p:sp>
      <p:sp>
        <p:nvSpPr>
          <p:cNvPr id="7" name="OBga"/>
          <p:cNvSpPr txBox="1"/>
          <p:nvPr/>
        </p:nvSpPr>
        <p:spPr>
          <a:xfrm>
            <a:off x="2286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8" name="Bdga"/>
          <p:cNvSpPr txBox="1"/>
          <p:nvPr/>
        </p:nvSpPr>
        <p:spPr>
          <a:xfrm>
            <a:off x="2286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A</a:t>
            </a:r>
          </a:p>
        </p:txBody>
      </p:sp>
      <p:sp>
        <p:nvSpPr>
          <p:cNvPr id="9" name="Opta"/>
          <p:cNvSpPr txBox="1"/>
          <p:nvPr/>
        </p:nvSpPr>
        <p:spPr>
          <a:xfrm>
            <a:off x="8229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Tarım alanlarını yok etmek</a:t>
            </a:r>
          </a:p>
        </p:txBody>
      </p:sp>
      <p:sp>
        <p:nvSpPr>
          <p:cNvPr id="10" name="OBgb"/>
          <p:cNvSpPr txBox="1"/>
          <p:nvPr/>
        </p:nvSpPr>
        <p:spPr>
          <a:xfrm>
            <a:off x="62484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1" name="Bdgb"/>
          <p:cNvSpPr txBox="1"/>
          <p:nvPr/>
        </p:nvSpPr>
        <p:spPr>
          <a:xfrm>
            <a:off x="62484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B</a:t>
            </a:r>
          </a:p>
        </p:txBody>
      </p:sp>
      <p:sp>
        <p:nvSpPr>
          <p:cNvPr id="12" name="Optb"/>
          <p:cNvSpPr txBox="1"/>
          <p:nvPr/>
        </p:nvSpPr>
        <p:spPr>
          <a:xfrm>
            <a:off x="68427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Sanayi tesislerini kapatmak</a:t>
            </a:r>
          </a:p>
        </p:txBody>
      </p:sp>
      <p:sp>
        <p:nvSpPr>
          <p:cNvPr id="13" name="OBgc"/>
          <p:cNvSpPr txBox="1"/>
          <p:nvPr/>
        </p:nvSpPr>
        <p:spPr>
          <a:xfrm>
            <a:off x="2286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4" name="Bdgc"/>
          <p:cNvSpPr txBox="1"/>
          <p:nvPr/>
        </p:nvSpPr>
        <p:spPr>
          <a:xfrm>
            <a:off x="2286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C</a:t>
            </a:r>
          </a:p>
        </p:txBody>
      </p:sp>
      <p:sp>
        <p:nvSpPr>
          <p:cNvPr id="15" name="Optc"/>
          <p:cNvSpPr txBox="1"/>
          <p:nvPr/>
        </p:nvSpPr>
        <p:spPr>
          <a:xfrm>
            <a:off x="8229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Döviz girdisi sağlamak</a:t>
            </a:r>
          </a:p>
        </p:txBody>
      </p:sp>
      <p:sp>
        <p:nvSpPr>
          <p:cNvPr id="16" name="OBgd"/>
          <p:cNvSpPr txBox="1"/>
          <p:nvPr/>
        </p:nvSpPr>
        <p:spPr>
          <a:xfrm>
            <a:off x="62484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7" name="Bdgd"/>
          <p:cNvSpPr txBox="1"/>
          <p:nvPr/>
        </p:nvSpPr>
        <p:spPr>
          <a:xfrm>
            <a:off x="62484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D</a:t>
            </a:r>
          </a:p>
        </p:txBody>
      </p:sp>
      <p:sp>
        <p:nvSpPr>
          <p:cNvPr id="18" name="Optd"/>
          <p:cNvSpPr txBox="1"/>
          <p:nvPr/>
        </p:nvSpPr>
        <p:spPr>
          <a:xfrm>
            <a:off x="68427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Ülke nüfusunu artırmak</a:t>
            </a:r>
          </a:p>
        </p:txBody>
      </p:sp>
      <p:sp>
        <p:nvSpPr>
          <p:cNvPr id="19" name="Ftr"/>
          <p:cNvSpPr txBox="1"/>
          <p:nvPr/>
        </p:nvSpPr>
        <p:spPr>
          <a:xfrm>
            <a:off x="0" y="6629400"/>
            <a:ext cx="12192000" cy="22860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200" dirty="0">
                <a:solidFill>
                  <a:srgbClr val="9fa8da"/>
                </a:solidFill>
                <a:latin typeface="Calibri"/>
              </a:rPr>
              <a:t>bilgiyarisi.com — Ücretsiz Bilgi Yarışması Platformu</a:t>
            </a:r>
          </a:p>
        </p:txBody>
      </p:sp>
    </p:spTree>
  </p:cSld>
  <p:clrMapOvr>
    <a:masterClrMapping/>
  </p:clrMapOvr>
</p:sld>
</file>

<file path=ppt/slides/slide27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bg>
      <p:bgPr>
        <a:solidFill>
          <a:srgbClr val="1a237e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12192000" cy="6858000"/>
          <a:chOff x="0" y="0"/>
          <a:chExt cx="12192000" cy="6858000"/>
        </a:xfrm>
      </p:grpSpPr>
      <p:sp>
        <p:nvSpPr>
          <p:cNvPr id="2" name="Hdr"/>
          <p:cNvSpPr txBox="1"/>
          <p:nvPr/>
        </p:nvSpPr>
        <p:spPr>
          <a:xfrm>
            <a:off x="0" y="0"/>
            <a:ext cx="12192000" cy="54864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3" name="QNum"/>
          <p:cNvSpPr txBox="1"/>
          <p:nvPr/>
        </p:nvSpPr>
        <p:spPr>
          <a:xfrm>
            <a:off x="228600" y="91440"/>
            <a:ext cx="1828800" cy="365760"/>
          </a:xfrm>
          <a:prstGeom prst="rect">
            <a:avLst/>
          </a:prstGeom>
          <a:solidFill>
            <a:srgbClr val="3949ab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Soru 27 / 40</a:t>
            </a:r>
          </a:p>
        </p:txBody>
      </p:sp>
      <p:sp>
        <p:nvSpPr>
          <p:cNvPr id="4" name="Brand"/>
          <p:cNvSpPr txBox="1"/>
          <p:nvPr/>
        </p:nvSpPr>
        <p:spPr>
          <a:xfrm>
            <a:off x="9601200" y="91440"/>
            <a:ext cx="2362200" cy="36576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r"/>
            <a:r>
              <a:rPr lang="tr-TR" sz="1600" dirty="0">
                <a:solidFill>
                  <a:srgbClr val="c5cae9"/>
                </a:solidFill>
                <a:latin typeface="Calibri"/>
              </a:rPr>
              <a:t>bilgiyarisi.com</a:t>
            </a:r>
          </a:p>
        </p:txBody>
      </p:sp>
      <p:sp>
        <p:nvSpPr>
          <p:cNvPr id="5" name="QBg"/>
          <p:cNvSpPr txBox="1"/>
          <p:nvPr/>
        </p:nvSpPr>
        <p:spPr>
          <a:xfrm>
            <a:off x="228600" y="685800"/>
            <a:ext cx="11734800" cy="2057400"/>
          </a:xfrm>
          <a:prstGeom prst="rect">
            <a:avLst/>
          </a:prstGeom>
          <a:solidFill>
            <a:srgbClr val="283593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6" name="QTxt"/>
          <p:cNvSpPr txBox="1"/>
          <p:nvPr/>
        </p:nvSpPr>
        <p:spPr>
          <a:xfrm>
            <a:off x="457200" y="720000"/>
            <a:ext cx="11278800" cy="19880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t">
            <a:normAutofit/>
          </a:bodyPr>
          <a:lstStyle/>
          <a:p>
            <a:pPr algn="l"/>
            <a:r>
              <a:rPr lang="tr-TR" sz="2200" b="1" dirty="0">
                <a:solidFill>
                  <a:srgbClr val="ffffff"/>
                </a:solidFill>
                <a:latin typeface="Calibri"/>
              </a:rPr>
              <a:t>Türkiye'de kış turizmi potansiyelinin en yüksek olduğu bölgelerden biri olan Palandöken Dağı hangi ilimizdedir?</a:t>
            </a:r>
          </a:p>
        </p:txBody>
      </p:sp>
      <p:sp>
        <p:nvSpPr>
          <p:cNvPr id="7" name="OBga"/>
          <p:cNvSpPr txBox="1"/>
          <p:nvPr/>
        </p:nvSpPr>
        <p:spPr>
          <a:xfrm>
            <a:off x="2286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8" name="Bdga"/>
          <p:cNvSpPr txBox="1"/>
          <p:nvPr/>
        </p:nvSpPr>
        <p:spPr>
          <a:xfrm>
            <a:off x="2286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A</a:t>
            </a:r>
          </a:p>
        </p:txBody>
      </p:sp>
      <p:sp>
        <p:nvSpPr>
          <p:cNvPr id="9" name="Opta"/>
          <p:cNvSpPr txBox="1"/>
          <p:nvPr/>
        </p:nvSpPr>
        <p:spPr>
          <a:xfrm>
            <a:off x="8229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Kayseri</a:t>
            </a:r>
          </a:p>
        </p:txBody>
      </p:sp>
      <p:sp>
        <p:nvSpPr>
          <p:cNvPr id="10" name="OBgb"/>
          <p:cNvSpPr txBox="1"/>
          <p:nvPr/>
        </p:nvSpPr>
        <p:spPr>
          <a:xfrm>
            <a:off x="62484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1" name="Bdgb"/>
          <p:cNvSpPr txBox="1"/>
          <p:nvPr/>
        </p:nvSpPr>
        <p:spPr>
          <a:xfrm>
            <a:off x="62484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B</a:t>
            </a:r>
          </a:p>
        </p:txBody>
      </p:sp>
      <p:sp>
        <p:nvSpPr>
          <p:cNvPr id="12" name="Optb"/>
          <p:cNvSpPr txBox="1"/>
          <p:nvPr/>
        </p:nvSpPr>
        <p:spPr>
          <a:xfrm>
            <a:off x="68427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Erzurum</a:t>
            </a:r>
          </a:p>
        </p:txBody>
      </p:sp>
      <p:sp>
        <p:nvSpPr>
          <p:cNvPr id="13" name="OBgc"/>
          <p:cNvSpPr txBox="1"/>
          <p:nvPr/>
        </p:nvSpPr>
        <p:spPr>
          <a:xfrm>
            <a:off x="2286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4" name="Bdgc"/>
          <p:cNvSpPr txBox="1"/>
          <p:nvPr/>
        </p:nvSpPr>
        <p:spPr>
          <a:xfrm>
            <a:off x="2286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C</a:t>
            </a:r>
          </a:p>
        </p:txBody>
      </p:sp>
      <p:sp>
        <p:nvSpPr>
          <p:cNvPr id="15" name="Optc"/>
          <p:cNvSpPr txBox="1"/>
          <p:nvPr/>
        </p:nvSpPr>
        <p:spPr>
          <a:xfrm>
            <a:off x="8229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Antalya</a:t>
            </a:r>
          </a:p>
        </p:txBody>
      </p:sp>
      <p:sp>
        <p:nvSpPr>
          <p:cNvPr id="16" name="OBgd"/>
          <p:cNvSpPr txBox="1"/>
          <p:nvPr/>
        </p:nvSpPr>
        <p:spPr>
          <a:xfrm>
            <a:off x="62484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7" name="Bdgd"/>
          <p:cNvSpPr txBox="1"/>
          <p:nvPr/>
        </p:nvSpPr>
        <p:spPr>
          <a:xfrm>
            <a:off x="62484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D</a:t>
            </a:r>
          </a:p>
        </p:txBody>
      </p:sp>
      <p:sp>
        <p:nvSpPr>
          <p:cNvPr id="18" name="Optd"/>
          <p:cNvSpPr txBox="1"/>
          <p:nvPr/>
        </p:nvSpPr>
        <p:spPr>
          <a:xfrm>
            <a:off x="68427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Bursa</a:t>
            </a:r>
          </a:p>
        </p:txBody>
      </p:sp>
      <p:sp>
        <p:nvSpPr>
          <p:cNvPr id="19" name="Ftr"/>
          <p:cNvSpPr txBox="1"/>
          <p:nvPr/>
        </p:nvSpPr>
        <p:spPr>
          <a:xfrm>
            <a:off x="0" y="6629400"/>
            <a:ext cx="12192000" cy="22860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200" dirty="0">
                <a:solidFill>
                  <a:srgbClr val="9fa8da"/>
                </a:solidFill>
                <a:latin typeface="Calibri"/>
              </a:rPr>
              <a:t>bilgiyarisi.com — Ücretsiz Bilgi Yarışması Platformu</a:t>
            </a:r>
          </a:p>
        </p:txBody>
      </p:sp>
    </p:spTree>
  </p:cSld>
  <p:clrMapOvr>
    <a:masterClrMapping/>
  </p:clrMapOvr>
</p:sld>
</file>

<file path=ppt/slides/slide28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bg>
      <p:bgPr>
        <a:solidFill>
          <a:srgbClr val="1a237e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12192000" cy="6858000"/>
          <a:chOff x="0" y="0"/>
          <a:chExt cx="12192000" cy="6858000"/>
        </a:xfrm>
      </p:grpSpPr>
      <p:sp>
        <p:nvSpPr>
          <p:cNvPr id="2" name="Hdr"/>
          <p:cNvSpPr txBox="1"/>
          <p:nvPr/>
        </p:nvSpPr>
        <p:spPr>
          <a:xfrm>
            <a:off x="0" y="0"/>
            <a:ext cx="12192000" cy="54864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3" name="QNum"/>
          <p:cNvSpPr txBox="1"/>
          <p:nvPr/>
        </p:nvSpPr>
        <p:spPr>
          <a:xfrm>
            <a:off x="228600" y="91440"/>
            <a:ext cx="1828800" cy="365760"/>
          </a:xfrm>
          <a:prstGeom prst="rect">
            <a:avLst/>
          </a:prstGeom>
          <a:solidFill>
            <a:srgbClr val="3949ab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Soru 28 / 40</a:t>
            </a:r>
          </a:p>
        </p:txBody>
      </p:sp>
      <p:sp>
        <p:nvSpPr>
          <p:cNvPr id="4" name="Brand"/>
          <p:cNvSpPr txBox="1"/>
          <p:nvPr/>
        </p:nvSpPr>
        <p:spPr>
          <a:xfrm>
            <a:off x="9601200" y="91440"/>
            <a:ext cx="2362200" cy="36576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r"/>
            <a:r>
              <a:rPr lang="tr-TR" sz="1600" dirty="0">
                <a:solidFill>
                  <a:srgbClr val="c5cae9"/>
                </a:solidFill>
                <a:latin typeface="Calibri"/>
              </a:rPr>
              <a:t>bilgiyarisi.com</a:t>
            </a:r>
          </a:p>
        </p:txBody>
      </p:sp>
      <p:sp>
        <p:nvSpPr>
          <p:cNvPr id="5" name="QBg"/>
          <p:cNvSpPr txBox="1"/>
          <p:nvPr/>
        </p:nvSpPr>
        <p:spPr>
          <a:xfrm>
            <a:off x="228600" y="685800"/>
            <a:ext cx="11734800" cy="2057400"/>
          </a:xfrm>
          <a:prstGeom prst="rect">
            <a:avLst/>
          </a:prstGeom>
          <a:solidFill>
            <a:srgbClr val="283593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6" name="QTxt"/>
          <p:cNvSpPr txBox="1"/>
          <p:nvPr/>
        </p:nvSpPr>
        <p:spPr>
          <a:xfrm>
            <a:off x="457200" y="720000"/>
            <a:ext cx="11278800" cy="19880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t">
            <a:normAutofit/>
          </a:bodyPr>
          <a:lstStyle/>
          <a:p>
            <a:pPr algn="l"/>
            <a:r>
              <a:rPr lang="tr-TR" sz="2200" b="1" dirty="0">
                <a:solidFill>
                  <a:srgbClr val="ffffff"/>
                </a:solidFill>
                <a:latin typeface="Calibri"/>
              </a:rPr>
              <a:t>Siyasi coğrafyada bir devletin 'doğal sınırları' denildiğinde genellikle aşağıdakilerden hangisi kastedilir?</a:t>
            </a:r>
          </a:p>
        </p:txBody>
      </p:sp>
      <p:sp>
        <p:nvSpPr>
          <p:cNvPr id="7" name="OBga"/>
          <p:cNvSpPr txBox="1"/>
          <p:nvPr/>
        </p:nvSpPr>
        <p:spPr>
          <a:xfrm>
            <a:off x="2286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8" name="Bdga"/>
          <p:cNvSpPr txBox="1"/>
          <p:nvPr/>
        </p:nvSpPr>
        <p:spPr>
          <a:xfrm>
            <a:off x="2286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A</a:t>
            </a:r>
          </a:p>
        </p:txBody>
      </p:sp>
      <p:sp>
        <p:nvSpPr>
          <p:cNvPr id="9" name="Opta"/>
          <p:cNvSpPr txBox="1"/>
          <p:nvPr/>
        </p:nvSpPr>
        <p:spPr>
          <a:xfrm>
            <a:off x="8229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Ekonomik bölgelerin sınırları</a:t>
            </a:r>
          </a:p>
        </p:txBody>
      </p:sp>
      <p:sp>
        <p:nvSpPr>
          <p:cNvPr id="10" name="OBgb"/>
          <p:cNvSpPr txBox="1"/>
          <p:nvPr/>
        </p:nvSpPr>
        <p:spPr>
          <a:xfrm>
            <a:off x="62484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1" name="Bdgb"/>
          <p:cNvSpPr txBox="1"/>
          <p:nvPr/>
        </p:nvSpPr>
        <p:spPr>
          <a:xfrm>
            <a:off x="62484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B</a:t>
            </a:r>
          </a:p>
        </p:txBody>
      </p:sp>
      <p:sp>
        <p:nvSpPr>
          <p:cNvPr id="12" name="Optb"/>
          <p:cNvSpPr txBox="1"/>
          <p:nvPr/>
        </p:nvSpPr>
        <p:spPr>
          <a:xfrm>
            <a:off x="68427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Dağlar, nehirler ve denizler</a:t>
            </a:r>
          </a:p>
        </p:txBody>
      </p:sp>
      <p:sp>
        <p:nvSpPr>
          <p:cNvPr id="13" name="OBgc"/>
          <p:cNvSpPr txBox="1"/>
          <p:nvPr/>
        </p:nvSpPr>
        <p:spPr>
          <a:xfrm>
            <a:off x="2286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4" name="Bdgc"/>
          <p:cNvSpPr txBox="1"/>
          <p:nvPr/>
        </p:nvSpPr>
        <p:spPr>
          <a:xfrm>
            <a:off x="2286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C</a:t>
            </a:r>
          </a:p>
        </p:txBody>
      </p:sp>
      <p:sp>
        <p:nvSpPr>
          <p:cNvPr id="15" name="Optc"/>
          <p:cNvSpPr txBox="1"/>
          <p:nvPr/>
        </p:nvSpPr>
        <p:spPr>
          <a:xfrm>
            <a:off x="8229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İdari şehir sınırları</a:t>
            </a:r>
          </a:p>
        </p:txBody>
      </p:sp>
      <p:sp>
        <p:nvSpPr>
          <p:cNvPr id="16" name="OBgd"/>
          <p:cNvSpPr txBox="1"/>
          <p:nvPr/>
        </p:nvSpPr>
        <p:spPr>
          <a:xfrm>
            <a:off x="62484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7" name="Bdgd"/>
          <p:cNvSpPr txBox="1"/>
          <p:nvPr/>
        </p:nvSpPr>
        <p:spPr>
          <a:xfrm>
            <a:off x="62484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D</a:t>
            </a:r>
          </a:p>
        </p:txBody>
      </p:sp>
      <p:sp>
        <p:nvSpPr>
          <p:cNvPr id="18" name="Optd"/>
          <p:cNvSpPr txBox="1"/>
          <p:nvPr/>
        </p:nvSpPr>
        <p:spPr>
          <a:xfrm>
            <a:off x="68427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Ülke içindeki demiryolu hatları</a:t>
            </a:r>
          </a:p>
        </p:txBody>
      </p:sp>
      <p:sp>
        <p:nvSpPr>
          <p:cNvPr id="19" name="Ftr"/>
          <p:cNvSpPr txBox="1"/>
          <p:nvPr/>
        </p:nvSpPr>
        <p:spPr>
          <a:xfrm>
            <a:off x="0" y="6629400"/>
            <a:ext cx="12192000" cy="22860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200" dirty="0">
                <a:solidFill>
                  <a:srgbClr val="9fa8da"/>
                </a:solidFill>
                <a:latin typeface="Calibri"/>
              </a:rPr>
              <a:t>bilgiyarisi.com — Ücretsiz Bilgi Yarışması Platformu</a:t>
            </a:r>
          </a:p>
        </p:txBody>
      </p:sp>
    </p:spTree>
  </p:cSld>
  <p:clrMapOvr>
    <a:masterClrMapping/>
  </p:clrMapOvr>
</p:sld>
</file>

<file path=ppt/slides/slide29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bg>
      <p:bgPr>
        <a:solidFill>
          <a:srgbClr val="1a237e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12192000" cy="6858000"/>
          <a:chOff x="0" y="0"/>
          <a:chExt cx="12192000" cy="6858000"/>
        </a:xfrm>
      </p:grpSpPr>
      <p:sp>
        <p:nvSpPr>
          <p:cNvPr id="2" name="Hdr"/>
          <p:cNvSpPr txBox="1"/>
          <p:nvPr/>
        </p:nvSpPr>
        <p:spPr>
          <a:xfrm>
            <a:off x="0" y="0"/>
            <a:ext cx="12192000" cy="54864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3" name="QNum"/>
          <p:cNvSpPr txBox="1"/>
          <p:nvPr/>
        </p:nvSpPr>
        <p:spPr>
          <a:xfrm>
            <a:off x="228600" y="91440"/>
            <a:ext cx="1828800" cy="365760"/>
          </a:xfrm>
          <a:prstGeom prst="rect">
            <a:avLst/>
          </a:prstGeom>
          <a:solidFill>
            <a:srgbClr val="3949ab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Soru 29 / 40</a:t>
            </a:r>
          </a:p>
        </p:txBody>
      </p:sp>
      <p:sp>
        <p:nvSpPr>
          <p:cNvPr id="4" name="Brand"/>
          <p:cNvSpPr txBox="1"/>
          <p:nvPr/>
        </p:nvSpPr>
        <p:spPr>
          <a:xfrm>
            <a:off x="9601200" y="91440"/>
            <a:ext cx="2362200" cy="36576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r"/>
            <a:r>
              <a:rPr lang="tr-TR" sz="1600" dirty="0">
                <a:solidFill>
                  <a:srgbClr val="c5cae9"/>
                </a:solidFill>
                <a:latin typeface="Calibri"/>
              </a:rPr>
              <a:t>bilgiyarisi.com</a:t>
            </a:r>
          </a:p>
        </p:txBody>
      </p:sp>
      <p:sp>
        <p:nvSpPr>
          <p:cNvPr id="5" name="QBg"/>
          <p:cNvSpPr txBox="1"/>
          <p:nvPr/>
        </p:nvSpPr>
        <p:spPr>
          <a:xfrm>
            <a:off x="228600" y="685800"/>
            <a:ext cx="11734800" cy="2057400"/>
          </a:xfrm>
          <a:prstGeom prst="rect">
            <a:avLst/>
          </a:prstGeom>
          <a:solidFill>
            <a:srgbClr val="283593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6" name="QTxt"/>
          <p:cNvSpPr txBox="1"/>
          <p:nvPr/>
        </p:nvSpPr>
        <p:spPr>
          <a:xfrm>
            <a:off x="457200" y="720000"/>
            <a:ext cx="11278800" cy="19880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t">
            <a:normAutofit/>
          </a:bodyPr>
          <a:lstStyle/>
          <a:p>
            <a:pPr algn="l"/>
            <a:r>
              <a:rPr lang="tr-TR" sz="2200" b="1" dirty="0">
                <a:solidFill>
                  <a:srgbClr val="ffffff"/>
                </a:solidFill>
                <a:latin typeface="Calibri"/>
              </a:rPr>
              <a:t>Küresel bir sorun olan 'su kıtlığı' ile mücadelede en etkili yöntem aşağıdakilerden hangisidir?</a:t>
            </a:r>
          </a:p>
        </p:txBody>
      </p:sp>
      <p:sp>
        <p:nvSpPr>
          <p:cNvPr id="7" name="OBga"/>
          <p:cNvSpPr txBox="1"/>
          <p:nvPr/>
        </p:nvSpPr>
        <p:spPr>
          <a:xfrm>
            <a:off x="2286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8" name="Bdga"/>
          <p:cNvSpPr txBox="1"/>
          <p:nvPr/>
        </p:nvSpPr>
        <p:spPr>
          <a:xfrm>
            <a:off x="2286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A</a:t>
            </a:r>
          </a:p>
        </p:txBody>
      </p:sp>
      <p:sp>
        <p:nvSpPr>
          <p:cNvPr id="9" name="Opta"/>
          <p:cNvSpPr txBox="1"/>
          <p:nvPr/>
        </p:nvSpPr>
        <p:spPr>
          <a:xfrm>
            <a:off x="8229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Modern sulama tekniklerine geçilmesi</a:t>
            </a:r>
          </a:p>
        </p:txBody>
      </p:sp>
      <p:sp>
        <p:nvSpPr>
          <p:cNvPr id="10" name="OBgb"/>
          <p:cNvSpPr txBox="1"/>
          <p:nvPr/>
        </p:nvSpPr>
        <p:spPr>
          <a:xfrm>
            <a:off x="62484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1" name="Bdgb"/>
          <p:cNvSpPr txBox="1"/>
          <p:nvPr/>
        </p:nvSpPr>
        <p:spPr>
          <a:xfrm>
            <a:off x="62484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B</a:t>
            </a:r>
          </a:p>
        </p:txBody>
      </p:sp>
      <p:sp>
        <p:nvSpPr>
          <p:cNvPr id="12" name="Optb"/>
          <p:cNvSpPr txBox="1"/>
          <p:nvPr/>
        </p:nvSpPr>
        <p:spPr>
          <a:xfrm>
            <a:off x="68427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Su havzalarının sanayi atıklarıyla doldurulması</a:t>
            </a:r>
          </a:p>
        </p:txBody>
      </p:sp>
      <p:sp>
        <p:nvSpPr>
          <p:cNvPr id="13" name="OBgc"/>
          <p:cNvSpPr txBox="1"/>
          <p:nvPr/>
        </p:nvSpPr>
        <p:spPr>
          <a:xfrm>
            <a:off x="2286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4" name="Bdgc"/>
          <p:cNvSpPr txBox="1"/>
          <p:nvPr/>
        </p:nvSpPr>
        <p:spPr>
          <a:xfrm>
            <a:off x="2286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C</a:t>
            </a:r>
          </a:p>
        </p:txBody>
      </p:sp>
      <p:sp>
        <p:nvSpPr>
          <p:cNvPr id="15" name="Optc"/>
          <p:cNvSpPr txBox="1"/>
          <p:nvPr/>
        </p:nvSpPr>
        <p:spPr>
          <a:xfrm>
            <a:off x="8229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Akarsuların yönünün kalıcı olarak değiştirilmesi</a:t>
            </a:r>
          </a:p>
        </p:txBody>
      </p:sp>
      <p:sp>
        <p:nvSpPr>
          <p:cNvPr id="16" name="OBgd"/>
          <p:cNvSpPr txBox="1"/>
          <p:nvPr/>
        </p:nvSpPr>
        <p:spPr>
          <a:xfrm>
            <a:off x="62484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7" name="Bdgd"/>
          <p:cNvSpPr txBox="1"/>
          <p:nvPr/>
        </p:nvSpPr>
        <p:spPr>
          <a:xfrm>
            <a:off x="62484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D</a:t>
            </a:r>
          </a:p>
        </p:txBody>
      </p:sp>
      <p:sp>
        <p:nvSpPr>
          <p:cNvPr id="18" name="Optd"/>
          <p:cNvSpPr txBox="1"/>
          <p:nvPr/>
        </p:nvSpPr>
        <p:spPr>
          <a:xfrm>
            <a:off x="68427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Su kaynaklarının sınırsızca tüketilmesi</a:t>
            </a:r>
          </a:p>
        </p:txBody>
      </p:sp>
      <p:sp>
        <p:nvSpPr>
          <p:cNvPr id="19" name="Ftr"/>
          <p:cNvSpPr txBox="1"/>
          <p:nvPr/>
        </p:nvSpPr>
        <p:spPr>
          <a:xfrm>
            <a:off x="0" y="6629400"/>
            <a:ext cx="12192000" cy="22860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200" dirty="0">
                <a:solidFill>
                  <a:srgbClr val="9fa8da"/>
                </a:solidFill>
                <a:latin typeface="Calibri"/>
              </a:rPr>
              <a:t>bilgiyarisi.com — Ücretsiz Bilgi Yarışması Platformu</a:t>
            </a:r>
          </a:p>
        </p:txBody>
      </p:sp>
    </p:spTree>
  </p:cSld>
  <p:clrMapOvr>
    <a:masterClrMapping/>
  </p:clrMapOvr>
</p:sld>
</file>

<file path=ppt/slides/slide30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bg>
      <p:bgPr>
        <a:solidFill>
          <a:srgbClr val="1a237e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12192000" cy="6858000"/>
          <a:chOff x="0" y="0"/>
          <a:chExt cx="12192000" cy="6858000"/>
        </a:xfrm>
      </p:grpSpPr>
      <p:sp>
        <p:nvSpPr>
          <p:cNvPr id="2" name="Hdr"/>
          <p:cNvSpPr txBox="1"/>
          <p:nvPr/>
        </p:nvSpPr>
        <p:spPr>
          <a:xfrm>
            <a:off x="0" y="0"/>
            <a:ext cx="12192000" cy="54864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3" name="QNum"/>
          <p:cNvSpPr txBox="1"/>
          <p:nvPr/>
        </p:nvSpPr>
        <p:spPr>
          <a:xfrm>
            <a:off x="228600" y="91440"/>
            <a:ext cx="1828800" cy="365760"/>
          </a:xfrm>
          <a:prstGeom prst="rect">
            <a:avLst/>
          </a:prstGeom>
          <a:solidFill>
            <a:srgbClr val="3949ab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Soru 30 / 40</a:t>
            </a:r>
          </a:p>
        </p:txBody>
      </p:sp>
      <p:sp>
        <p:nvSpPr>
          <p:cNvPr id="4" name="Brand"/>
          <p:cNvSpPr txBox="1"/>
          <p:nvPr/>
        </p:nvSpPr>
        <p:spPr>
          <a:xfrm>
            <a:off x="9601200" y="91440"/>
            <a:ext cx="2362200" cy="36576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r"/>
            <a:r>
              <a:rPr lang="tr-TR" sz="1600" dirty="0">
                <a:solidFill>
                  <a:srgbClr val="c5cae9"/>
                </a:solidFill>
                <a:latin typeface="Calibri"/>
              </a:rPr>
              <a:t>bilgiyarisi.com</a:t>
            </a:r>
          </a:p>
        </p:txBody>
      </p:sp>
      <p:sp>
        <p:nvSpPr>
          <p:cNvPr id="5" name="QBg"/>
          <p:cNvSpPr txBox="1"/>
          <p:nvPr/>
        </p:nvSpPr>
        <p:spPr>
          <a:xfrm>
            <a:off x="228600" y="685800"/>
            <a:ext cx="11734800" cy="2057400"/>
          </a:xfrm>
          <a:prstGeom prst="rect">
            <a:avLst/>
          </a:prstGeom>
          <a:solidFill>
            <a:srgbClr val="283593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6" name="QTxt"/>
          <p:cNvSpPr txBox="1"/>
          <p:nvPr/>
        </p:nvSpPr>
        <p:spPr>
          <a:xfrm>
            <a:off x="457200" y="720000"/>
            <a:ext cx="11278800" cy="19880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t">
            <a:normAutofit/>
          </a:bodyPr>
          <a:lstStyle/>
          <a:p>
            <a:pPr algn="l"/>
            <a:r>
              <a:rPr lang="tr-TR" sz="2200" b="1" dirty="0">
                <a:solidFill>
                  <a:srgbClr val="ffffff"/>
                </a:solidFill>
                <a:latin typeface="Calibri"/>
              </a:rPr>
              <a:t>Birleşmiş Milletler tarafından belirlenen 'Sürdürülebilir Kalkınma Hedefleri'nin temel amacı aşağıdakilerden hangisidir?</a:t>
            </a:r>
          </a:p>
        </p:txBody>
      </p:sp>
      <p:sp>
        <p:nvSpPr>
          <p:cNvPr id="7" name="OBga"/>
          <p:cNvSpPr txBox="1"/>
          <p:nvPr/>
        </p:nvSpPr>
        <p:spPr>
          <a:xfrm>
            <a:off x="2286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8" name="Bdga"/>
          <p:cNvSpPr txBox="1"/>
          <p:nvPr/>
        </p:nvSpPr>
        <p:spPr>
          <a:xfrm>
            <a:off x="2286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A</a:t>
            </a:r>
          </a:p>
        </p:txBody>
      </p:sp>
      <p:sp>
        <p:nvSpPr>
          <p:cNvPr id="9" name="Opta"/>
          <p:cNvSpPr txBox="1"/>
          <p:nvPr/>
        </p:nvSpPr>
        <p:spPr>
          <a:xfrm>
            <a:off x="8229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Kırsal nüfusu tamamen şehirlere taşımak</a:t>
            </a:r>
          </a:p>
        </p:txBody>
      </p:sp>
      <p:sp>
        <p:nvSpPr>
          <p:cNvPr id="10" name="OBgb"/>
          <p:cNvSpPr txBox="1"/>
          <p:nvPr/>
        </p:nvSpPr>
        <p:spPr>
          <a:xfrm>
            <a:off x="62484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1" name="Bdgb"/>
          <p:cNvSpPr txBox="1"/>
          <p:nvPr/>
        </p:nvSpPr>
        <p:spPr>
          <a:xfrm>
            <a:off x="62484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B</a:t>
            </a:r>
          </a:p>
        </p:txBody>
      </p:sp>
      <p:sp>
        <p:nvSpPr>
          <p:cNvPr id="12" name="Optb"/>
          <p:cNvSpPr txBox="1"/>
          <p:nvPr/>
        </p:nvSpPr>
        <p:spPr>
          <a:xfrm>
            <a:off x="68427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Gelecek nesillerin ihtiyaçlarını tehlikeye atmadan bugünün ihtiyaçlarını karşılamak</a:t>
            </a:r>
          </a:p>
        </p:txBody>
      </p:sp>
      <p:sp>
        <p:nvSpPr>
          <p:cNvPr id="13" name="OBgc"/>
          <p:cNvSpPr txBox="1"/>
          <p:nvPr/>
        </p:nvSpPr>
        <p:spPr>
          <a:xfrm>
            <a:off x="2286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4" name="Bdgc"/>
          <p:cNvSpPr txBox="1"/>
          <p:nvPr/>
        </p:nvSpPr>
        <p:spPr>
          <a:xfrm>
            <a:off x="2286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C</a:t>
            </a:r>
          </a:p>
        </p:txBody>
      </p:sp>
      <p:sp>
        <p:nvSpPr>
          <p:cNvPr id="15" name="Optc"/>
          <p:cNvSpPr txBox="1"/>
          <p:nvPr/>
        </p:nvSpPr>
        <p:spPr>
          <a:xfrm>
            <a:off x="8229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Tüm doğal kaynakları en kısa sürede tüketmek</a:t>
            </a:r>
          </a:p>
        </p:txBody>
      </p:sp>
      <p:sp>
        <p:nvSpPr>
          <p:cNvPr id="16" name="OBgd"/>
          <p:cNvSpPr txBox="1"/>
          <p:nvPr/>
        </p:nvSpPr>
        <p:spPr>
          <a:xfrm>
            <a:off x="62484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7" name="Bdgd"/>
          <p:cNvSpPr txBox="1"/>
          <p:nvPr/>
        </p:nvSpPr>
        <p:spPr>
          <a:xfrm>
            <a:off x="62484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D</a:t>
            </a:r>
          </a:p>
        </p:txBody>
      </p:sp>
      <p:sp>
        <p:nvSpPr>
          <p:cNvPr id="18" name="Optd"/>
          <p:cNvSpPr txBox="1"/>
          <p:nvPr/>
        </p:nvSpPr>
        <p:spPr>
          <a:xfrm>
            <a:off x="68427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Sadece gelişmiş ülkelerin ekonomik büyümesini hızlandırmak</a:t>
            </a:r>
          </a:p>
        </p:txBody>
      </p:sp>
      <p:sp>
        <p:nvSpPr>
          <p:cNvPr id="19" name="Ftr"/>
          <p:cNvSpPr txBox="1"/>
          <p:nvPr/>
        </p:nvSpPr>
        <p:spPr>
          <a:xfrm>
            <a:off x="0" y="6629400"/>
            <a:ext cx="12192000" cy="22860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200" dirty="0">
                <a:solidFill>
                  <a:srgbClr val="9fa8da"/>
                </a:solidFill>
                <a:latin typeface="Calibri"/>
              </a:rPr>
              <a:t>bilgiyarisi.com — Ücretsiz Bilgi Yarışması Platformu</a:t>
            </a:r>
          </a:p>
        </p:txBody>
      </p:sp>
    </p:spTree>
  </p:cSld>
  <p:clrMapOvr>
    <a:masterClrMapping/>
  </p:clrMapOvr>
</p:sld>
</file>

<file path=ppt/slides/slide31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bg>
      <p:bgPr>
        <a:solidFill>
          <a:srgbClr val="1a237e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12192000" cy="6858000"/>
          <a:chOff x="0" y="0"/>
          <a:chExt cx="12192000" cy="6858000"/>
        </a:xfrm>
      </p:grpSpPr>
      <p:sp>
        <p:nvSpPr>
          <p:cNvPr id="2" name="Hdr"/>
          <p:cNvSpPr txBox="1"/>
          <p:nvPr/>
        </p:nvSpPr>
        <p:spPr>
          <a:xfrm>
            <a:off x="0" y="0"/>
            <a:ext cx="12192000" cy="54864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3" name="QNum"/>
          <p:cNvSpPr txBox="1"/>
          <p:nvPr/>
        </p:nvSpPr>
        <p:spPr>
          <a:xfrm>
            <a:off x="228600" y="91440"/>
            <a:ext cx="1828800" cy="365760"/>
          </a:xfrm>
          <a:prstGeom prst="rect">
            <a:avLst/>
          </a:prstGeom>
          <a:solidFill>
            <a:srgbClr val="3949ab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Soru 31 / 40</a:t>
            </a:r>
          </a:p>
        </p:txBody>
      </p:sp>
      <p:sp>
        <p:nvSpPr>
          <p:cNvPr id="4" name="Brand"/>
          <p:cNvSpPr txBox="1"/>
          <p:nvPr/>
        </p:nvSpPr>
        <p:spPr>
          <a:xfrm>
            <a:off x="9601200" y="91440"/>
            <a:ext cx="2362200" cy="36576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r"/>
            <a:r>
              <a:rPr lang="tr-TR" sz="1600" dirty="0">
                <a:solidFill>
                  <a:srgbClr val="c5cae9"/>
                </a:solidFill>
                <a:latin typeface="Calibri"/>
              </a:rPr>
              <a:t>bilgiyarisi.com</a:t>
            </a:r>
          </a:p>
        </p:txBody>
      </p:sp>
      <p:sp>
        <p:nvSpPr>
          <p:cNvPr id="5" name="QBg"/>
          <p:cNvSpPr txBox="1"/>
          <p:nvPr/>
        </p:nvSpPr>
        <p:spPr>
          <a:xfrm>
            <a:off x="228600" y="685800"/>
            <a:ext cx="11734800" cy="2057400"/>
          </a:xfrm>
          <a:prstGeom prst="rect">
            <a:avLst/>
          </a:prstGeom>
          <a:solidFill>
            <a:srgbClr val="283593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6" name="QTxt"/>
          <p:cNvSpPr txBox="1"/>
          <p:nvPr/>
        </p:nvSpPr>
        <p:spPr>
          <a:xfrm>
            <a:off x="457200" y="720000"/>
            <a:ext cx="11278800" cy="19880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t">
            <a:normAutofit/>
          </a:bodyPr>
          <a:lstStyle/>
          <a:p>
            <a:pPr algn="l"/>
            <a:r>
              <a:rPr lang="tr-TR" sz="2200" b="1" dirty="0">
                <a:solidFill>
                  <a:srgbClr val="ffffff"/>
                </a:solidFill>
                <a:latin typeface="Calibri"/>
              </a:rPr>
              <a:t>Bir ülkenin ekonomik kalkınma düzeyini belirlemede aşağıdakilerden hangisi doğrudan bir gösterge olarak kullanılmaz?</a:t>
            </a:r>
          </a:p>
        </p:txBody>
      </p:sp>
      <p:sp>
        <p:nvSpPr>
          <p:cNvPr id="7" name="OBga"/>
          <p:cNvSpPr txBox="1"/>
          <p:nvPr/>
        </p:nvSpPr>
        <p:spPr>
          <a:xfrm>
            <a:off x="2286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8" name="Bdga"/>
          <p:cNvSpPr txBox="1"/>
          <p:nvPr/>
        </p:nvSpPr>
        <p:spPr>
          <a:xfrm>
            <a:off x="2286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A</a:t>
            </a:r>
          </a:p>
        </p:txBody>
      </p:sp>
      <p:sp>
        <p:nvSpPr>
          <p:cNvPr id="9" name="Opta"/>
          <p:cNvSpPr txBox="1"/>
          <p:nvPr/>
        </p:nvSpPr>
        <p:spPr>
          <a:xfrm>
            <a:off x="8229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Ülkedeki toplam yüz ölçümü</a:t>
            </a:r>
          </a:p>
        </p:txBody>
      </p:sp>
      <p:sp>
        <p:nvSpPr>
          <p:cNvPr id="10" name="OBgb"/>
          <p:cNvSpPr txBox="1"/>
          <p:nvPr/>
        </p:nvSpPr>
        <p:spPr>
          <a:xfrm>
            <a:off x="62484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1" name="Bdgb"/>
          <p:cNvSpPr txBox="1"/>
          <p:nvPr/>
        </p:nvSpPr>
        <p:spPr>
          <a:xfrm>
            <a:off x="62484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B</a:t>
            </a:r>
          </a:p>
        </p:txBody>
      </p:sp>
      <p:sp>
        <p:nvSpPr>
          <p:cNvPr id="12" name="Optb"/>
          <p:cNvSpPr txBox="1"/>
          <p:nvPr/>
        </p:nvSpPr>
        <p:spPr>
          <a:xfrm>
            <a:off x="68427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Kişi başına düşen milli gelir</a:t>
            </a:r>
          </a:p>
        </p:txBody>
      </p:sp>
      <p:sp>
        <p:nvSpPr>
          <p:cNvPr id="13" name="OBgc"/>
          <p:cNvSpPr txBox="1"/>
          <p:nvPr/>
        </p:nvSpPr>
        <p:spPr>
          <a:xfrm>
            <a:off x="2286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4" name="Bdgc"/>
          <p:cNvSpPr txBox="1"/>
          <p:nvPr/>
        </p:nvSpPr>
        <p:spPr>
          <a:xfrm>
            <a:off x="2286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C</a:t>
            </a:r>
          </a:p>
        </p:txBody>
      </p:sp>
      <p:sp>
        <p:nvSpPr>
          <p:cNvPr id="15" name="Optc"/>
          <p:cNvSpPr txBox="1"/>
          <p:nvPr/>
        </p:nvSpPr>
        <p:spPr>
          <a:xfrm>
            <a:off x="8229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Ortalama yaşam beklentisi</a:t>
            </a:r>
          </a:p>
        </p:txBody>
      </p:sp>
      <p:sp>
        <p:nvSpPr>
          <p:cNvPr id="16" name="OBgd"/>
          <p:cNvSpPr txBox="1"/>
          <p:nvPr/>
        </p:nvSpPr>
        <p:spPr>
          <a:xfrm>
            <a:off x="62484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7" name="Bdgd"/>
          <p:cNvSpPr txBox="1"/>
          <p:nvPr/>
        </p:nvSpPr>
        <p:spPr>
          <a:xfrm>
            <a:off x="62484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D</a:t>
            </a:r>
          </a:p>
        </p:txBody>
      </p:sp>
      <p:sp>
        <p:nvSpPr>
          <p:cNvPr id="18" name="Optd"/>
          <p:cNvSpPr txBox="1"/>
          <p:nvPr/>
        </p:nvSpPr>
        <p:spPr>
          <a:xfrm>
            <a:off x="68427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Okuryazarlık oranı</a:t>
            </a:r>
          </a:p>
        </p:txBody>
      </p:sp>
      <p:sp>
        <p:nvSpPr>
          <p:cNvPr id="19" name="Ftr"/>
          <p:cNvSpPr txBox="1"/>
          <p:nvPr/>
        </p:nvSpPr>
        <p:spPr>
          <a:xfrm>
            <a:off x="0" y="6629400"/>
            <a:ext cx="12192000" cy="22860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200" dirty="0">
                <a:solidFill>
                  <a:srgbClr val="9fa8da"/>
                </a:solidFill>
                <a:latin typeface="Calibri"/>
              </a:rPr>
              <a:t>bilgiyarisi.com — Ücretsiz Bilgi Yarışması Platformu</a:t>
            </a:r>
          </a:p>
        </p:txBody>
      </p:sp>
    </p:spTree>
  </p:cSld>
  <p:clrMapOvr>
    <a:masterClrMapping/>
  </p:clrMapOvr>
</p:sld>
</file>

<file path=ppt/slides/slide32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bg>
      <p:bgPr>
        <a:solidFill>
          <a:srgbClr val="1a237e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12192000" cy="6858000"/>
          <a:chOff x="0" y="0"/>
          <a:chExt cx="12192000" cy="6858000"/>
        </a:xfrm>
      </p:grpSpPr>
      <p:sp>
        <p:nvSpPr>
          <p:cNvPr id="2" name="Hdr"/>
          <p:cNvSpPr txBox="1"/>
          <p:nvPr/>
        </p:nvSpPr>
        <p:spPr>
          <a:xfrm>
            <a:off x="0" y="0"/>
            <a:ext cx="12192000" cy="54864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3" name="QNum"/>
          <p:cNvSpPr txBox="1"/>
          <p:nvPr/>
        </p:nvSpPr>
        <p:spPr>
          <a:xfrm>
            <a:off x="228600" y="91440"/>
            <a:ext cx="1828800" cy="365760"/>
          </a:xfrm>
          <a:prstGeom prst="rect">
            <a:avLst/>
          </a:prstGeom>
          <a:solidFill>
            <a:srgbClr val="3949ab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Soru 32 / 40</a:t>
            </a:r>
          </a:p>
        </p:txBody>
      </p:sp>
      <p:sp>
        <p:nvSpPr>
          <p:cNvPr id="4" name="Brand"/>
          <p:cNvSpPr txBox="1"/>
          <p:nvPr/>
        </p:nvSpPr>
        <p:spPr>
          <a:xfrm>
            <a:off x="9601200" y="91440"/>
            <a:ext cx="2362200" cy="36576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r"/>
            <a:r>
              <a:rPr lang="tr-TR" sz="1600" dirty="0">
                <a:solidFill>
                  <a:srgbClr val="c5cae9"/>
                </a:solidFill>
                <a:latin typeface="Calibri"/>
              </a:rPr>
              <a:t>bilgiyarisi.com</a:t>
            </a:r>
          </a:p>
        </p:txBody>
      </p:sp>
      <p:sp>
        <p:nvSpPr>
          <p:cNvPr id="5" name="QBg"/>
          <p:cNvSpPr txBox="1"/>
          <p:nvPr/>
        </p:nvSpPr>
        <p:spPr>
          <a:xfrm>
            <a:off x="228600" y="685800"/>
            <a:ext cx="11734800" cy="2057400"/>
          </a:xfrm>
          <a:prstGeom prst="rect">
            <a:avLst/>
          </a:prstGeom>
          <a:solidFill>
            <a:srgbClr val="283593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6" name="QTxt"/>
          <p:cNvSpPr txBox="1"/>
          <p:nvPr/>
        </p:nvSpPr>
        <p:spPr>
          <a:xfrm>
            <a:off x="457200" y="720000"/>
            <a:ext cx="11278800" cy="19880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t">
            <a:normAutofit/>
          </a:bodyPr>
          <a:lstStyle/>
          <a:p>
            <a:pPr algn="l"/>
            <a:r>
              <a:rPr lang="tr-TR" sz="2200" b="1" dirty="0">
                <a:solidFill>
                  <a:srgbClr val="ffffff"/>
                </a:solidFill>
                <a:latin typeface="Calibri"/>
              </a:rPr>
              <a:t>Gelişmiş ülkelerde uygulanan, modern tarım yöntemlerinin kullanıldığı ve birim alandan yüksek verim alınan tarım sistemi aşağıdakilerden hangisidir?</a:t>
            </a:r>
          </a:p>
        </p:txBody>
      </p:sp>
      <p:sp>
        <p:nvSpPr>
          <p:cNvPr id="7" name="OBga"/>
          <p:cNvSpPr txBox="1"/>
          <p:nvPr/>
        </p:nvSpPr>
        <p:spPr>
          <a:xfrm>
            <a:off x="2286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8" name="Bdga"/>
          <p:cNvSpPr txBox="1"/>
          <p:nvPr/>
        </p:nvSpPr>
        <p:spPr>
          <a:xfrm>
            <a:off x="2286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A</a:t>
            </a:r>
          </a:p>
        </p:txBody>
      </p:sp>
      <p:sp>
        <p:nvSpPr>
          <p:cNvPr id="9" name="Opta"/>
          <p:cNvSpPr txBox="1"/>
          <p:nvPr/>
        </p:nvSpPr>
        <p:spPr>
          <a:xfrm>
            <a:off x="8229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Yaygın (ekstansif) tarım</a:t>
            </a:r>
          </a:p>
        </p:txBody>
      </p:sp>
      <p:sp>
        <p:nvSpPr>
          <p:cNvPr id="10" name="OBgb"/>
          <p:cNvSpPr txBox="1"/>
          <p:nvPr/>
        </p:nvSpPr>
        <p:spPr>
          <a:xfrm>
            <a:off x="62484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1" name="Bdgb"/>
          <p:cNvSpPr txBox="1"/>
          <p:nvPr/>
        </p:nvSpPr>
        <p:spPr>
          <a:xfrm>
            <a:off x="62484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B</a:t>
            </a:r>
          </a:p>
        </p:txBody>
      </p:sp>
      <p:sp>
        <p:nvSpPr>
          <p:cNvPr id="12" name="Optb"/>
          <p:cNvSpPr txBox="1"/>
          <p:nvPr/>
        </p:nvSpPr>
        <p:spPr>
          <a:xfrm>
            <a:off x="68427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Yoğun (intensif) tarım</a:t>
            </a:r>
          </a:p>
        </p:txBody>
      </p:sp>
      <p:sp>
        <p:nvSpPr>
          <p:cNvPr id="13" name="OBgc"/>
          <p:cNvSpPr txBox="1"/>
          <p:nvPr/>
        </p:nvSpPr>
        <p:spPr>
          <a:xfrm>
            <a:off x="2286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4" name="Bdgc"/>
          <p:cNvSpPr txBox="1"/>
          <p:nvPr/>
        </p:nvSpPr>
        <p:spPr>
          <a:xfrm>
            <a:off x="2286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C</a:t>
            </a:r>
          </a:p>
        </p:txBody>
      </p:sp>
      <p:sp>
        <p:nvSpPr>
          <p:cNvPr id="15" name="Optc"/>
          <p:cNvSpPr txBox="1"/>
          <p:nvPr/>
        </p:nvSpPr>
        <p:spPr>
          <a:xfrm>
            <a:off x="8229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Subsistans tarım</a:t>
            </a:r>
          </a:p>
        </p:txBody>
      </p:sp>
      <p:sp>
        <p:nvSpPr>
          <p:cNvPr id="16" name="OBgd"/>
          <p:cNvSpPr txBox="1"/>
          <p:nvPr/>
        </p:nvSpPr>
        <p:spPr>
          <a:xfrm>
            <a:off x="62484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7" name="Bdgd"/>
          <p:cNvSpPr txBox="1"/>
          <p:nvPr/>
        </p:nvSpPr>
        <p:spPr>
          <a:xfrm>
            <a:off x="62484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D</a:t>
            </a:r>
          </a:p>
        </p:txBody>
      </p:sp>
      <p:sp>
        <p:nvSpPr>
          <p:cNvPr id="18" name="Optd"/>
          <p:cNvSpPr txBox="1"/>
          <p:nvPr/>
        </p:nvSpPr>
        <p:spPr>
          <a:xfrm>
            <a:off x="68427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İlkel tarım</a:t>
            </a:r>
          </a:p>
        </p:txBody>
      </p:sp>
      <p:sp>
        <p:nvSpPr>
          <p:cNvPr id="19" name="Ftr"/>
          <p:cNvSpPr txBox="1"/>
          <p:nvPr/>
        </p:nvSpPr>
        <p:spPr>
          <a:xfrm>
            <a:off x="0" y="6629400"/>
            <a:ext cx="12192000" cy="22860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200" dirty="0">
                <a:solidFill>
                  <a:srgbClr val="9fa8da"/>
                </a:solidFill>
                <a:latin typeface="Calibri"/>
              </a:rPr>
              <a:t>bilgiyarisi.com — Ücretsiz Bilgi Yarışması Platformu</a:t>
            </a:r>
          </a:p>
        </p:txBody>
      </p:sp>
    </p:spTree>
  </p:cSld>
  <p:clrMapOvr>
    <a:masterClrMapping/>
  </p:clrMapOvr>
</p:sld>
</file>

<file path=ppt/slides/slide33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bg>
      <p:bgPr>
        <a:solidFill>
          <a:srgbClr val="1a237e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12192000" cy="6858000"/>
          <a:chOff x="0" y="0"/>
          <a:chExt cx="12192000" cy="6858000"/>
        </a:xfrm>
      </p:grpSpPr>
      <p:sp>
        <p:nvSpPr>
          <p:cNvPr id="2" name="Hdr"/>
          <p:cNvSpPr txBox="1"/>
          <p:nvPr/>
        </p:nvSpPr>
        <p:spPr>
          <a:xfrm>
            <a:off x="0" y="0"/>
            <a:ext cx="12192000" cy="54864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3" name="QNum"/>
          <p:cNvSpPr txBox="1"/>
          <p:nvPr/>
        </p:nvSpPr>
        <p:spPr>
          <a:xfrm>
            <a:off x="228600" y="91440"/>
            <a:ext cx="1828800" cy="365760"/>
          </a:xfrm>
          <a:prstGeom prst="rect">
            <a:avLst/>
          </a:prstGeom>
          <a:solidFill>
            <a:srgbClr val="3949ab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Soru 33 / 40</a:t>
            </a:r>
          </a:p>
        </p:txBody>
      </p:sp>
      <p:sp>
        <p:nvSpPr>
          <p:cNvPr id="4" name="Brand"/>
          <p:cNvSpPr txBox="1"/>
          <p:nvPr/>
        </p:nvSpPr>
        <p:spPr>
          <a:xfrm>
            <a:off x="9601200" y="91440"/>
            <a:ext cx="2362200" cy="36576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r"/>
            <a:r>
              <a:rPr lang="tr-TR" sz="1600" dirty="0">
                <a:solidFill>
                  <a:srgbClr val="c5cae9"/>
                </a:solidFill>
                <a:latin typeface="Calibri"/>
              </a:rPr>
              <a:t>bilgiyarisi.com</a:t>
            </a:r>
          </a:p>
        </p:txBody>
      </p:sp>
      <p:sp>
        <p:nvSpPr>
          <p:cNvPr id="5" name="QBg"/>
          <p:cNvSpPr txBox="1"/>
          <p:nvPr/>
        </p:nvSpPr>
        <p:spPr>
          <a:xfrm>
            <a:off x="228600" y="685800"/>
            <a:ext cx="11734800" cy="2057400"/>
          </a:xfrm>
          <a:prstGeom prst="rect">
            <a:avLst/>
          </a:prstGeom>
          <a:solidFill>
            <a:srgbClr val="283593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6" name="QTxt"/>
          <p:cNvSpPr txBox="1"/>
          <p:nvPr/>
        </p:nvSpPr>
        <p:spPr>
          <a:xfrm>
            <a:off x="457200" y="720000"/>
            <a:ext cx="11278800" cy="19880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t">
            <a:normAutofit/>
          </a:bodyPr>
          <a:lstStyle/>
          <a:p>
            <a:pPr algn="l"/>
            <a:r>
              <a:rPr lang="tr-TR" sz="2200" b="1" dirty="0">
                <a:solidFill>
                  <a:srgbClr val="ffffff"/>
                </a:solidFill>
                <a:latin typeface="Calibri"/>
              </a:rPr>
              <a:t>Dünya genelinde gıda güvencesi sorununu çözmek için aşağıdakilerden hangisinin yapılması en sürdürülebilir yaklaşımdır?</a:t>
            </a:r>
          </a:p>
        </p:txBody>
      </p:sp>
      <p:sp>
        <p:nvSpPr>
          <p:cNvPr id="7" name="OBga"/>
          <p:cNvSpPr txBox="1"/>
          <p:nvPr/>
        </p:nvSpPr>
        <p:spPr>
          <a:xfrm>
            <a:off x="2286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8" name="Bdga"/>
          <p:cNvSpPr txBox="1"/>
          <p:nvPr/>
        </p:nvSpPr>
        <p:spPr>
          <a:xfrm>
            <a:off x="2286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A</a:t>
            </a:r>
          </a:p>
        </p:txBody>
      </p:sp>
      <p:sp>
        <p:nvSpPr>
          <p:cNvPr id="9" name="Opta"/>
          <p:cNvSpPr txBox="1"/>
          <p:nvPr/>
        </p:nvSpPr>
        <p:spPr>
          <a:xfrm>
            <a:off x="8229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Tarım ürünlerinin tamamen ithalata dayalı karşılanması</a:t>
            </a:r>
          </a:p>
        </p:txBody>
      </p:sp>
      <p:sp>
        <p:nvSpPr>
          <p:cNvPr id="10" name="OBgb"/>
          <p:cNvSpPr txBox="1"/>
          <p:nvPr/>
        </p:nvSpPr>
        <p:spPr>
          <a:xfrm>
            <a:off x="62484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1" name="Bdgb"/>
          <p:cNvSpPr txBox="1"/>
          <p:nvPr/>
        </p:nvSpPr>
        <p:spPr>
          <a:xfrm>
            <a:off x="62484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B</a:t>
            </a:r>
          </a:p>
        </p:txBody>
      </p:sp>
      <p:sp>
        <p:nvSpPr>
          <p:cNvPr id="12" name="Optb"/>
          <p:cNvSpPr txBox="1"/>
          <p:nvPr/>
        </p:nvSpPr>
        <p:spPr>
          <a:xfrm>
            <a:off x="68427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Tarımsal alanların sanayiye açılması</a:t>
            </a:r>
          </a:p>
        </p:txBody>
      </p:sp>
      <p:sp>
        <p:nvSpPr>
          <p:cNvPr id="13" name="OBgc"/>
          <p:cNvSpPr txBox="1"/>
          <p:nvPr/>
        </p:nvSpPr>
        <p:spPr>
          <a:xfrm>
            <a:off x="2286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4" name="Bdgc"/>
          <p:cNvSpPr txBox="1"/>
          <p:nvPr/>
        </p:nvSpPr>
        <p:spPr>
          <a:xfrm>
            <a:off x="2286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C</a:t>
            </a:r>
          </a:p>
        </p:txBody>
      </p:sp>
      <p:sp>
        <p:nvSpPr>
          <p:cNvPr id="15" name="Optc"/>
          <p:cNvSpPr txBox="1"/>
          <p:nvPr/>
        </p:nvSpPr>
        <p:spPr>
          <a:xfrm>
            <a:off x="8229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Bilinçli tarım ve su kaynaklarının etkin kullanımı</a:t>
            </a:r>
          </a:p>
        </p:txBody>
      </p:sp>
      <p:sp>
        <p:nvSpPr>
          <p:cNvPr id="16" name="OBgd"/>
          <p:cNvSpPr txBox="1"/>
          <p:nvPr/>
        </p:nvSpPr>
        <p:spPr>
          <a:xfrm>
            <a:off x="62484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7" name="Bdgd"/>
          <p:cNvSpPr txBox="1"/>
          <p:nvPr/>
        </p:nvSpPr>
        <p:spPr>
          <a:xfrm>
            <a:off x="62484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D</a:t>
            </a:r>
          </a:p>
        </p:txBody>
      </p:sp>
      <p:sp>
        <p:nvSpPr>
          <p:cNvPr id="18" name="Optd"/>
          <p:cNvSpPr txBox="1"/>
          <p:nvPr/>
        </p:nvSpPr>
        <p:spPr>
          <a:xfrm>
            <a:off x="68427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Sadece genetiği değiştirilmiş tohumların kullanımı</a:t>
            </a:r>
          </a:p>
        </p:txBody>
      </p:sp>
      <p:sp>
        <p:nvSpPr>
          <p:cNvPr id="19" name="Ftr"/>
          <p:cNvSpPr txBox="1"/>
          <p:nvPr/>
        </p:nvSpPr>
        <p:spPr>
          <a:xfrm>
            <a:off x="0" y="6629400"/>
            <a:ext cx="12192000" cy="22860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200" dirty="0">
                <a:solidFill>
                  <a:srgbClr val="9fa8da"/>
                </a:solidFill>
                <a:latin typeface="Calibri"/>
              </a:rPr>
              <a:t>bilgiyarisi.com — Ücretsiz Bilgi Yarışması Platformu</a:t>
            </a:r>
          </a:p>
        </p:txBody>
      </p:sp>
    </p:spTree>
  </p:cSld>
  <p:clrMapOvr>
    <a:masterClrMapping/>
  </p:clrMapOvr>
</p:sld>
</file>

<file path=ppt/slides/slide34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bg>
      <p:bgPr>
        <a:solidFill>
          <a:srgbClr val="1a237e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12192000" cy="6858000"/>
          <a:chOff x="0" y="0"/>
          <a:chExt cx="12192000" cy="6858000"/>
        </a:xfrm>
      </p:grpSpPr>
      <p:sp>
        <p:nvSpPr>
          <p:cNvPr id="2" name="Hdr"/>
          <p:cNvSpPr txBox="1"/>
          <p:nvPr/>
        </p:nvSpPr>
        <p:spPr>
          <a:xfrm>
            <a:off x="0" y="0"/>
            <a:ext cx="12192000" cy="54864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3" name="QNum"/>
          <p:cNvSpPr txBox="1"/>
          <p:nvPr/>
        </p:nvSpPr>
        <p:spPr>
          <a:xfrm>
            <a:off x="228600" y="91440"/>
            <a:ext cx="1828800" cy="365760"/>
          </a:xfrm>
          <a:prstGeom prst="rect">
            <a:avLst/>
          </a:prstGeom>
          <a:solidFill>
            <a:srgbClr val="3949ab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Soru 34 / 40</a:t>
            </a:r>
          </a:p>
        </p:txBody>
      </p:sp>
      <p:sp>
        <p:nvSpPr>
          <p:cNvPr id="4" name="Brand"/>
          <p:cNvSpPr txBox="1"/>
          <p:nvPr/>
        </p:nvSpPr>
        <p:spPr>
          <a:xfrm>
            <a:off x="9601200" y="91440"/>
            <a:ext cx="2362200" cy="36576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r"/>
            <a:r>
              <a:rPr lang="tr-TR" sz="1600" dirty="0">
                <a:solidFill>
                  <a:srgbClr val="c5cae9"/>
                </a:solidFill>
                <a:latin typeface="Calibri"/>
              </a:rPr>
              <a:t>bilgiyarisi.com</a:t>
            </a:r>
          </a:p>
        </p:txBody>
      </p:sp>
      <p:sp>
        <p:nvSpPr>
          <p:cNvPr id="5" name="QBg"/>
          <p:cNvSpPr txBox="1"/>
          <p:nvPr/>
        </p:nvSpPr>
        <p:spPr>
          <a:xfrm>
            <a:off x="228600" y="685800"/>
            <a:ext cx="11734800" cy="2057400"/>
          </a:xfrm>
          <a:prstGeom prst="rect">
            <a:avLst/>
          </a:prstGeom>
          <a:solidFill>
            <a:srgbClr val="283593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6" name="QTxt"/>
          <p:cNvSpPr txBox="1"/>
          <p:nvPr/>
        </p:nvSpPr>
        <p:spPr>
          <a:xfrm>
            <a:off x="457200" y="720000"/>
            <a:ext cx="11278800" cy="19880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t">
            <a:normAutofit/>
          </a:bodyPr>
          <a:lstStyle/>
          <a:p>
            <a:pPr algn="l"/>
            <a:r>
              <a:rPr lang="tr-TR" sz="2200" b="1" dirty="0">
                <a:solidFill>
                  <a:srgbClr val="ffffff"/>
                </a:solidFill>
                <a:latin typeface="Calibri"/>
              </a:rPr>
              <a:t>Türkiye'nin tarımsal potansiyeli göz önüne alındığında, iklim çeşitliliğinin fazla olması aşağıdakilerden hangisine doğrudan katkı sağlar?</a:t>
            </a:r>
          </a:p>
        </p:txBody>
      </p:sp>
      <p:sp>
        <p:nvSpPr>
          <p:cNvPr id="7" name="OBga"/>
          <p:cNvSpPr txBox="1"/>
          <p:nvPr/>
        </p:nvSpPr>
        <p:spPr>
          <a:xfrm>
            <a:off x="2286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8" name="Bdga"/>
          <p:cNvSpPr txBox="1"/>
          <p:nvPr/>
        </p:nvSpPr>
        <p:spPr>
          <a:xfrm>
            <a:off x="2286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A</a:t>
            </a:r>
          </a:p>
        </p:txBody>
      </p:sp>
      <p:sp>
        <p:nvSpPr>
          <p:cNvPr id="9" name="Opta"/>
          <p:cNvSpPr txBox="1"/>
          <p:nvPr/>
        </p:nvSpPr>
        <p:spPr>
          <a:xfrm>
            <a:off x="8229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Tarımsal üretimin tamamen durmasına</a:t>
            </a:r>
          </a:p>
        </p:txBody>
      </p:sp>
      <p:sp>
        <p:nvSpPr>
          <p:cNvPr id="10" name="OBgb"/>
          <p:cNvSpPr txBox="1"/>
          <p:nvPr/>
        </p:nvSpPr>
        <p:spPr>
          <a:xfrm>
            <a:off x="62484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1" name="Bdgb"/>
          <p:cNvSpPr txBox="1"/>
          <p:nvPr/>
        </p:nvSpPr>
        <p:spPr>
          <a:xfrm>
            <a:off x="62484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B</a:t>
            </a:r>
          </a:p>
        </p:txBody>
      </p:sp>
      <p:sp>
        <p:nvSpPr>
          <p:cNvPr id="12" name="Optb"/>
          <p:cNvSpPr txBox="1"/>
          <p:nvPr/>
        </p:nvSpPr>
        <p:spPr>
          <a:xfrm>
            <a:off x="68427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Sadece bir çeşit ürünün yetişmesine</a:t>
            </a:r>
          </a:p>
        </p:txBody>
      </p:sp>
      <p:sp>
        <p:nvSpPr>
          <p:cNvPr id="13" name="OBgc"/>
          <p:cNvSpPr txBox="1"/>
          <p:nvPr/>
        </p:nvSpPr>
        <p:spPr>
          <a:xfrm>
            <a:off x="2286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4" name="Bdgc"/>
          <p:cNvSpPr txBox="1"/>
          <p:nvPr/>
        </p:nvSpPr>
        <p:spPr>
          <a:xfrm>
            <a:off x="2286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C</a:t>
            </a:r>
          </a:p>
        </p:txBody>
      </p:sp>
      <p:sp>
        <p:nvSpPr>
          <p:cNvPr id="15" name="Optc"/>
          <p:cNvSpPr txBox="1"/>
          <p:nvPr/>
        </p:nvSpPr>
        <p:spPr>
          <a:xfrm>
            <a:off x="8229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Tarımda makineleşmenin zorlaşmasına</a:t>
            </a:r>
          </a:p>
        </p:txBody>
      </p:sp>
      <p:sp>
        <p:nvSpPr>
          <p:cNvPr id="16" name="OBgd"/>
          <p:cNvSpPr txBox="1"/>
          <p:nvPr/>
        </p:nvSpPr>
        <p:spPr>
          <a:xfrm>
            <a:off x="62484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7" name="Bdgd"/>
          <p:cNvSpPr txBox="1"/>
          <p:nvPr/>
        </p:nvSpPr>
        <p:spPr>
          <a:xfrm>
            <a:off x="62484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D</a:t>
            </a:r>
          </a:p>
        </p:txBody>
      </p:sp>
      <p:sp>
        <p:nvSpPr>
          <p:cNvPr id="18" name="Optd"/>
          <p:cNvSpPr txBox="1"/>
          <p:nvPr/>
        </p:nvSpPr>
        <p:spPr>
          <a:xfrm>
            <a:off x="68427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Ürün çeşitliliğinin fazla olmasına</a:t>
            </a:r>
          </a:p>
        </p:txBody>
      </p:sp>
      <p:sp>
        <p:nvSpPr>
          <p:cNvPr id="19" name="Ftr"/>
          <p:cNvSpPr txBox="1"/>
          <p:nvPr/>
        </p:nvSpPr>
        <p:spPr>
          <a:xfrm>
            <a:off x="0" y="6629400"/>
            <a:ext cx="12192000" cy="22860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200" dirty="0">
                <a:solidFill>
                  <a:srgbClr val="9fa8da"/>
                </a:solidFill>
                <a:latin typeface="Calibri"/>
              </a:rPr>
              <a:t>bilgiyarisi.com — Ücretsiz Bilgi Yarışması Platformu</a:t>
            </a:r>
          </a:p>
        </p:txBody>
      </p:sp>
    </p:spTree>
  </p:cSld>
  <p:clrMapOvr>
    <a:masterClrMapping/>
  </p:clrMapOvr>
</p:sld>
</file>

<file path=ppt/slides/slide35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bg>
      <p:bgPr>
        <a:solidFill>
          <a:srgbClr val="1a237e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12192000" cy="6858000"/>
          <a:chOff x="0" y="0"/>
          <a:chExt cx="12192000" cy="6858000"/>
        </a:xfrm>
      </p:grpSpPr>
      <p:sp>
        <p:nvSpPr>
          <p:cNvPr id="2" name="Hdr"/>
          <p:cNvSpPr txBox="1"/>
          <p:nvPr/>
        </p:nvSpPr>
        <p:spPr>
          <a:xfrm>
            <a:off x="0" y="0"/>
            <a:ext cx="12192000" cy="54864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3" name="QNum"/>
          <p:cNvSpPr txBox="1"/>
          <p:nvPr/>
        </p:nvSpPr>
        <p:spPr>
          <a:xfrm>
            <a:off x="228600" y="91440"/>
            <a:ext cx="1828800" cy="365760"/>
          </a:xfrm>
          <a:prstGeom prst="rect">
            <a:avLst/>
          </a:prstGeom>
          <a:solidFill>
            <a:srgbClr val="3949ab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Soru 35 / 40</a:t>
            </a:r>
          </a:p>
        </p:txBody>
      </p:sp>
      <p:sp>
        <p:nvSpPr>
          <p:cNvPr id="4" name="Brand"/>
          <p:cNvSpPr txBox="1"/>
          <p:nvPr/>
        </p:nvSpPr>
        <p:spPr>
          <a:xfrm>
            <a:off x="9601200" y="91440"/>
            <a:ext cx="2362200" cy="36576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r"/>
            <a:r>
              <a:rPr lang="tr-TR" sz="1600" dirty="0">
                <a:solidFill>
                  <a:srgbClr val="c5cae9"/>
                </a:solidFill>
                <a:latin typeface="Calibri"/>
              </a:rPr>
              <a:t>bilgiyarisi.com</a:t>
            </a:r>
          </a:p>
        </p:txBody>
      </p:sp>
      <p:sp>
        <p:nvSpPr>
          <p:cNvPr id="5" name="QBg"/>
          <p:cNvSpPr txBox="1"/>
          <p:nvPr/>
        </p:nvSpPr>
        <p:spPr>
          <a:xfrm>
            <a:off x="228600" y="685800"/>
            <a:ext cx="11734800" cy="2057400"/>
          </a:xfrm>
          <a:prstGeom prst="rect">
            <a:avLst/>
          </a:prstGeom>
          <a:solidFill>
            <a:srgbClr val="283593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6" name="QTxt"/>
          <p:cNvSpPr txBox="1"/>
          <p:nvPr/>
        </p:nvSpPr>
        <p:spPr>
          <a:xfrm>
            <a:off x="457200" y="720000"/>
            <a:ext cx="11278800" cy="19880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t">
            <a:normAutofit/>
          </a:bodyPr>
          <a:lstStyle/>
          <a:p>
            <a:pPr algn="l"/>
            <a:r>
              <a:rPr lang="tr-TR" sz="2200" b="1" dirty="0">
                <a:solidFill>
                  <a:srgbClr val="ffffff"/>
                </a:solidFill>
                <a:latin typeface="Calibri"/>
              </a:rPr>
              <a:t>Sanayi devriminden bu yana demir-çelik endüstrisinin temel enerji kaynağı olan ve günümüzde de önemini koruyan maden hangisidir?</a:t>
            </a:r>
          </a:p>
        </p:txBody>
      </p:sp>
      <p:sp>
        <p:nvSpPr>
          <p:cNvPr id="7" name="OBga"/>
          <p:cNvSpPr txBox="1"/>
          <p:nvPr/>
        </p:nvSpPr>
        <p:spPr>
          <a:xfrm>
            <a:off x="2286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8" name="Bdga"/>
          <p:cNvSpPr txBox="1"/>
          <p:nvPr/>
        </p:nvSpPr>
        <p:spPr>
          <a:xfrm>
            <a:off x="2286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A</a:t>
            </a:r>
          </a:p>
        </p:txBody>
      </p:sp>
      <p:sp>
        <p:nvSpPr>
          <p:cNvPr id="9" name="Opta"/>
          <p:cNvSpPr txBox="1"/>
          <p:nvPr/>
        </p:nvSpPr>
        <p:spPr>
          <a:xfrm>
            <a:off x="8229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Boksit</a:t>
            </a:r>
          </a:p>
        </p:txBody>
      </p:sp>
      <p:sp>
        <p:nvSpPr>
          <p:cNvPr id="10" name="OBgb"/>
          <p:cNvSpPr txBox="1"/>
          <p:nvPr/>
        </p:nvSpPr>
        <p:spPr>
          <a:xfrm>
            <a:off x="62484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1" name="Bdgb"/>
          <p:cNvSpPr txBox="1"/>
          <p:nvPr/>
        </p:nvSpPr>
        <p:spPr>
          <a:xfrm>
            <a:off x="62484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B</a:t>
            </a:r>
          </a:p>
        </p:txBody>
      </p:sp>
      <p:sp>
        <p:nvSpPr>
          <p:cNvPr id="12" name="Optb"/>
          <p:cNvSpPr txBox="1"/>
          <p:nvPr/>
        </p:nvSpPr>
        <p:spPr>
          <a:xfrm>
            <a:off x="68427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Bakır</a:t>
            </a:r>
          </a:p>
        </p:txBody>
      </p:sp>
      <p:sp>
        <p:nvSpPr>
          <p:cNvPr id="13" name="OBgc"/>
          <p:cNvSpPr txBox="1"/>
          <p:nvPr/>
        </p:nvSpPr>
        <p:spPr>
          <a:xfrm>
            <a:off x="2286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4" name="Bdgc"/>
          <p:cNvSpPr txBox="1"/>
          <p:nvPr/>
        </p:nvSpPr>
        <p:spPr>
          <a:xfrm>
            <a:off x="2286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C</a:t>
            </a:r>
          </a:p>
        </p:txBody>
      </p:sp>
      <p:sp>
        <p:nvSpPr>
          <p:cNvPr id="15" name="Optc"/>
          <p:cNvSpPr txBox="1"/>
          <p:nvPr/>
        </p:nvSpPr>
        <p:spPr>
          <a:xfrm>
            <a:off x="8229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Taş kömürü</a:t>
            </a:r>
          </a:p>
        </p:txBody>
      </p:sp>
      <p:sp>
        <p:nvSpPr>
          <p:cNvPr id="16" name="OBgd"/>
          <p:cNvSpPr txBox="1"/>
          <p:nvPr/>
        </p:nvSpPr>
        <p:spPr>
          <a:xfrm>
            <a:off x="62484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7" name="Bdgd"/>
          <p:cNvSpPr txBox="1"/>
          <p:nvPr/>
        </p:nvSpPr>
        <p:spPr>
          <a:xfrm>
            <a:off x="62484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D</a:t>
            </a:r>
          </a:p>
        </p:txBody>
      </p:sp>
      <p:sp>
        <p:nvSpPr>
          <p:cNvPr id="18" name="Optd"/>
          <p:cNvSpPr txBox="1"/>
          <p:nvPr/>
        </p:nvSpPr>
        <p:spPr>
          <a:xfrm>
            <a:off x="68427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Fosfat</a:t>
            </a:r>
          </a:p>
        </p:txBody>
      </p:sp>
      <p:sp>
        <p:nvSpPr>
          <p:cNvPr id="19" name="Ftr"/>
          <p:cNvSpPr txBox="1"/>
          <p:nvPr/>
        </p:nvSpPr>
        <p:spPr>
          <a:xfrm>
            <a:off x="0" y="6629400"/>
            <a:ext cx="12192000" cy="22860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200" dirty="0">
                <a:solidFill>
                  <a:srgbClr val="9fa8da"/>
                </a:solidFill>
                <a:latin typeface="Calibri"/>
              </a:rPr>
              <a:t>bilgiyarisi.com — Ücretsiz Bilgi Yarışması Platformu</a:t>
            </a:r>
          </a:p>
        </p:txBody>
      </p:sp>
    </p:spTree>
  </p:cSld>
  <p:clrMapOvr>
    <a:masterClrMapping/>
  </p:clrMapOvr>
</p:sld>
</file>

<file path=ppt/slides/slide36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bg>
      <p:bgPr>
        <a:solidFill>
          <a:srgbClr val="1a237e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12192000" cy="6858000"/>
          <a:chOff x="0" y="0"/>
          <a:chExt cx="12192000" cy="6858000"/>
        </a:xfrm>
      </p:grpSpPr>
      <p:sp>
        <p:nvSpPr>
          <p:cNvPr id="2" name="Hdr"/>
          <p:cNvSpPr txBox="1"/>
          <p:nvPr/>
        </p:nvSpPr>
        <p:spPr>
          <a:xfrm>
            <a:off x="0" y="0"/>
            <a:ext cx="12192000" cy="54864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3" name="QNum"/>
          <p:cNvSpPr txBox="1"/>
          <p:nvPr/>
        </p:nvSpPr>
        <p:spPr>
          <a:xfrm>
            <a:off x="228600" y="91440"/>
            <a:ext cx="1828800" cy="365760"/>
          </a:xfrm>
          <a:prstGeom prst="rect">
            <a:avLst/>
          </a:prstGeom>
          <a:solidFill>
            <a:srgbClr val="3949ab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Soru 36 / 40</a:t>
            </a:r>
          </a:p>
        </p:txBody>
      </p:sp>
      <p:sp>
        <p:nvSpPr>
          <p:cNvPr id="4" name="Brand"/>
          <p:cNvSpPr txBox="1"/>
          <p:nvPr/>
        </p:nvSpPr>
        <p:spPr>
          <a:xfrm>
            <a:off x="9601200" y="91440"/>
            <a:ext cx="2362200" cy="36576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r"/>
            <a:r>
              <a:rPr lang="tr-TR" sz="1600" dirty="0">
                <a:solidFill>
                  <a:srgbClr val="c5cae9"/>
                </a:solidFill>
                <a:latin typeface="Calibri"/>
              </a:rPr>
              <a:t>bilgiyarisi.com</a:t>
            </a:r>
          </a:p>
        </p:txBody>
      </p:sp>
      <p:sp>
        <p:nvSpPr>
          <p:cNvPr id="5" name="QBg"/>
          <p:cNvSpPr txBox="1"/>
          <p:nvPr/>
        </p:nvSpPr>
        <p:spPr>
          <a:xfrm>
            <a:off x="228600" y="685800"/>
            <a:ext cx="11734800" cy="2057400"/>
          </a:xfrm>
          <a:prstGeom prst="rect">
            <a:avLst/>
          </a:prstGeom>
          <a:solidFill>
            <a:srgbClr val="283593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6" name="QTxt"/>
          <p:cNvSpPr txBox="1"/>
          <p:nvPr/>
        </p:nvSpPr>
        <p:spPr>
          <a:xfrm>
            <a:off x="457200" y="720000"/>
            <a:ext cx="11278800" cy="19880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t">
            <a:normAutofit/>
          </a:bodyPr>
          <a:lstStyle/>
          <a:p>
            <a:pPr algn="l"/>
            <a:r>
              <a:rPr lang="tr-TR" sz="2200" b="1" dirty="0">
                <a:solidFill>
                  <a:srgbClr val="ffffff"/>
                </a:solidFill>
                <a:latin typeface="Calibri"/>
              </a:rPr>
              <a:t>Aşağıdakilerden hangisi yenilenebilir enerji kaynaklarının sağladığı avantajlardan biridir?</a:t>
            </a:r>
          </a:p>
        </p:txBody>
      </p:sp>
      <p:sp>
        <p:nvSpPr>
          <p:cNvPr id="7" name="OBga"/>
          <p:cNvSpPr txBox="1"/>
          <p:nvPr/>
        </p:nvSpPr>
        <p:spPr>
          <a:xfrm>
            <a:off x="2286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8" name="Bdga"/>
          <p:cNvSpPr txBox="1"/>
          <p:nvPr/>
        </p:nvSpPr>
        <p:spPr>
          <a:xfrm>
            <a:off x="2286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A</a:t>
            </a:r>
          </a:p>
        </p:txBody>
      </p:sp>
      <p:sp>
        <p:nvSpPr>
          <p:cNvPr id="9" name="Opta"/>
          <p:cNvSpPr txBox="1"/>
          <p:nvPr/>
        </p:nvSpPr>
        <p:spPr>
          <a:xfrm>
            <a:off x="8229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Kurulum maliyetlerinin her zaman en düşük olması</a:t>
            </a:r>
          </a:p>
        </p:txBody>
      </p:sp>
      <p:sp>
        <p:nvSpPr>
          <p:cNvPr id="10" name="OBgb"/>
          <p:cNvSpPr txBox="1"/>
          <p:nvPr/>
        </p:nvSpPr>
        <p:spPr>
          <a:xfrm>
            <a:off x="62484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1" name="Bdgb"/>
          <p:cNvSpPr txBox="1"/>
          <p:nvPr/>
        </p:nvSpPr>
        <p:spPr>
          <a:xfrm>
            <a:off x="62484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B</a:t>
            </a:r>
          </a:p>
        </p:txBody>
      </p:sp>
      <p:sp>
        <p:nvSpPr>
          <p:cNvPr id="12" name="Optb"/>
          <p:cNvSpPr txBox="1"/>
          <p:nvPr/>
        </p:nvSpPr>
        <p:spPr>
          <a:xfrm>
            <a:off x="68427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Atık miktarının çok yüksek olması</a:t>
            </a:r>
          </a:p>
        </p:txBody>
      </p:sp>
      <p:sp>
        <p:nvSpPr>
          <p:cNvPr id="13" name="OBgc"/>
          <p:cNvSpPr txBox="1"/>
          <p:nvPr/>
        </p:nvSpPr>
        <p:spPr>
          <a:xfrm>
            <a:off x="2286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4" name="Bdgc"/>
          <p:cNvSpPr txBox="1"/>
          <p:nvPr/>
        </p:nvSpPr>
        <p:spPr>
          <a:xfrm>
            <a:off x="2286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C</a:t>
            </a:r>
          </a:p>
        </p:txBody>
      </p:sp>
      <p:sp>
        <p:nvSpPr>
          <p:cNvPr id="15" name="Optc"/>
          <p:cNvSpPr txBox="1"/>
          <p:nvPr/>
        </p:nvSpPr>
        <p:spPr>
          <a:xfrm>
            <a:off x="8229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Rezervlerinin sınırlı olması</a:t>
            </a:r>
          </a:p>
        </p:txBody>
      </p:sp>
      <p:sp>
        <p:nvSpPr>
          <p:cNvPr id="16" name="OBgd"/>
          <p:cNvSpPr txBox="1"/>
          <p:nvPr/>
        </p:nvSpPr>
        <p:spPr>
          <a:xfrm>
            <a:off x="62484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7" name="Bdgd"/>
          <p:cNvSpPr txBox="1"/>
          <p:nvPr/>
        </p:nvSpPr>
        <p:spPr>
          <a:xfrm>
            <a:off x="62484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D</a:t>
            </a:r>
          </a:p>
        </p:txBody>
      </p:sp>
      <p:sp>
        <p:nvSpPr>
          <p:cNvPr id="18" name="Optd"/>
          <p:cNvSpPr txBox="1"/>
          <p:nvPr/>
        </p:nvSpPr>
        <p:spPr>
          <a:xfrm>
            <a:off x="68427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Çevre kirliliğinin minimize edilmesi</a:t>
            </a:r>
          </a:p>
        </p:txBody>
      </p:sp>
      <p:sp>
        <p:nvSpPr>
          <p:cNvPr id="19" name="Ftr"/>
          <p:cNvSpPr txBox="1"/>
          <p:nvPr/>
        </p:nvSpPr>
        <p:spPr>
          <a:xfrm>
            <a:off x="0" y="6629400"/>
            <a:ext cx="12192000" cy="22860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200" dirty="0">
                <a:solidFill>
                  <a:srgbClr val="9fa8da"/>
                </a:solidFill>
                <a:latin typeface="Calibri"/>
              </a:rPr>
              <a:t>bilgiyarisi.com — Ücretsiz Bilgi Yarışması Platformu</a:t>
            </a:r>
          </a:p>
        </p:txBody>
      </p:sp>
    </p:spTree>
  </p:cSld>
  <p:clrMapOvr>
    <a:masterClrMapping/>
  </p:clrMapOvr>
</p:sld>
</file>

<file path=ppt/slides/slide37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bg>
      <p:bgPr>
        <a:solidFill>
          <a:srgbClr val="1a237e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12192000" cy="6858000"/>
          <a:chOff x="0" y="0"/>
          <a:chExt cx="12192000" cy="6858000"/>
        </a:xfrm>
      </p:grpSpPr>
      <p:sp>
        <p:nvSpPr>
          <p:cNvPr id="2" name="Hdr"/>
          <p:cNvSpPr txBox="1"/>
          <p:nvPr/>
        </p:nvSpPr>
        <p:spPr>
          <a:xfrm>
            <a:off x="0" y="0"/>
            <a:ext cx="12192000" cy="54864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3" name="QNum"/>
          <p:cNvSpPr txBox="1"/>
          <p:nvPr/>
        </p:nvSpPr>
        <p:spPr>
          <a:xfrm>
            <a:off x="228600" y="91440"/>
            <a:ext cx="1828800" cy="365760"/>
          </a:xfrm>
          <a:prstGeom prst="rect">
            <a:avLst/>
          </a:prstGeom>
          <a:solidFill>
            <a:srgbClr val="3949ab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Soru 37 / 40</a:t>
            </a:r>
          </a:p>
        </p:txBody>
      </p:sp>
      <p:sp>
        <p:nvSpPr>
          <p:cNvPr id="4" name="Brand"/>
          <p:cNvSpPr txBox="1"/>
          <p:nvPr/>
        </p:nvSpPr>
        <p:spPr>
          <a:xfrm>
            <a:off x="9601200" y="91440"/>
            <a:ext cx="2362200" cy="36576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r"/>
            <a:r>
              <a:rPr lang="tr-TR" sz="1600" dirty="0">
                <a:solidFill>
                  <a:srgbClr val="c5cae9"/>
                </a:solidFill>
                <a:latin typeface="Calibri"/>
              </a:rPr>
              <a:t>bilgiyarisi.com</a:t>
            </a:r>
          </a:p>
        </p:txBody>
      </p:sp>
      <p:sp>
        <p:nvSpPr>
          <p:cNvPr id="5" name="QBg"/>
          <p:cNvSpPr txBox="1"/>
          <p:nvPr/>
        </p:nvSpPr>
        <p:spPr>
          <a:xfrm>
            <a:off x="228600" y="685800"/>
            <a:ext cx="11734800" cy="2057400"/>
          </a:xfrm>
          <a:prstGeom prst="rect">
            <a:avLst/>
          </a:prstGeom>
          <a:solidFill>
            <a:srgbClr val="283593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6" name="QTxt"/>
          <p:cNvSpPr txBox="1"/>
          <p:nvPr/>
        </p:nvSpPr>
        <p:spPr>
          <a:xfrm>
            <a:off x="457200" y="720000"/>
            <a:ext cx="11278800" cy="19880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t">
            <a:normAutofit/>
          </a:bodyPr>
          <a:lstStyle/>
          <a:p>
            <a:pPr algn="l"/>
            <a:r>
              <a:rPr lang="tr-TR" sz="2200" b="1" dirty="0">
                <a:solidFill>
                  <a:srgbClr val="ffffff"/>
                </a:solidFill>
                <a:latin typeface="Calibri"/>
              </a:rPr>
              <a:t>Bir sanayi tesisinin kurulacağı yer belirlenirken aşağıdakilerden hangisi hammaddeye yakınlık ilkesiyle doğrudan ilişkilidir?</a:t>
            </a:r>
          </a:p>
        </p:txBody>
      </p:sp>
      <p:sp>
        <p:nvSpPr>
          <p:cNvPr id="7" name="OBga"/>
          <p:cNvSpPr txBox="1"/>
          <p:nvPr/>
        </p:nvSpPr>
        <p:spPr>
          <a:xfrm>
            <a:off x="2286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8" name="Bdga"/>
          <p:cNvSpPr txBox="1"/>
          <p:nvPr/>
        </p:nvSpPr>
        <p:spPr>
          <a:xfrm>
            <a:off x="2286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A</a:t>
            </a:r>
          </a:p>
        </p:txBody>
      </p:sp>
      <p:sp>
        <p:nvSpPr>
          <p:cNvPr id="9" name="Opta"/>
          <p:cNvSpPr txBox="1"/>
          <p:nvPr/>
        </p:nvSpPr>
        <p:spPr>
          <a:xfrm>
            <a:off x="8229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Ulaşım ağlarına yakın kurulan montaj atölyeleri</a:t>
            </a:r>
          </a:p>
        </p:txBody>
      </p:sp>
      <p:sp>
        <p:nvSpPr>
          <p:cNvPr id="10" name="OBgb"/>
          <p:cNvSpPr txBox="1"/>
          <p:nvPr/>
        </p:nvSpPr>
        <p:spPr>
          <a:xfrm>
            <a:off x="62484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1" name="Bdgb"/>
          <p:cNvSpPr txBox="1"/>
          <p:nvPr/>
        </p:nvSpPr>
        <p:spPr>
          <a:xfrm>
            <a:off x="62484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B</a:t>
            </a:r>
          </a:p>
        </p:txBody>
      </p:sp>
      <p:sp>
        <p:nvSpPr>
          <p:cNvPr id="12" name="Optb"/>
          <p:cNvSpPr txBox="1"/>
          <p:nvPr/>
        </p:nvSpPr>
        <p:spPr>
          <a:xfrm>
            <a:off x="68427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Çabuk bozulan tarım ürünlerini işleyen konserve fabrikası</a:t>
            </a:r>
          </a:p>
        </p:txBody>
      </p:sp>
      <p:sp>
        <p:nvSpPr>
          <p:cNvPr id="13" name="OBgc"/>
          <p:cNvSpPr txBox="1"/>
          <p:nvPr/>
        </p:nvSpPr>
        <p:spPr>
          <a:xfrm>
            <a:off x="2286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4" name="Bdgc"/>
          <p:cNvSpPr txBox="1"/>
          <p:nvPr/>
        </p:nvSpPr>
        <p:spPr>
          <a:xfrm>
            <a:off x="2286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C</a:t>
            </a:r>
          </a:p>
        </p:txBody>
      </p:sp>
      <p:sp>
        <p:nvSpPr>
          <p:cNvPr id="15" name="Optc"/>
          <p:cNvSpPr txBox="1"/>
          <p:nvPr/>
        </p:nvSpPr>
        <p:spPr>
          <a:xfrm>
            <a:off x="8229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İş gücünün ucuz olduğu bölgelerdeki teknoloji merkezleri</a:t>
            </a:r>
          </a:p>
        </p:txBody>
      </p:sp>
      <p:sp>
        <p:nvSpPr>
          <p:cNvPr id="16" name="OBgd"/>
          <p:cNvSpPr txBox="1"/>
          <p:nvPr/>
        </p:nvSpPr>
        <p:spPr>
          <a:xfrm>
            <a:off x="62484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7" name="Bdgd"/>
          <p:cNvSpPr txBox="1"/>
          <p:nvPr/>
        </p:nvSpPr>
        <p:spPr>
          <a:xfrm>
            <a:off x="62484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D</a:t>
            </a:r>
          </a:p>
        </p:txBody>
      </p:sp>
      <p:sp>
        <p:nvSpPr>
          <p:cNvPr id="18" name="Optd"/>
          <p:cNvSpPr txBox="1"/>
          <p:nvPr/>
        </p:nvSpPr>
        <p:spPr>
          <a:xfrm>
            <a:off x="68427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Büyük şehirlerin merkezinde kurulan kıyafet mağazaları</a:t>
            </a:r>
          </a:p>
        </p:txBody>
      </p:sp>
      <p:sp>
        <p:nvSpPr>
          <p:cNvPr id="19" name="Ftr"/>
          <p:cNvSpPr txBox="1"/>
          <p:nvPr/>
        </p:nvSpPr>
        <p:spPr>
          <a:xfrm>
            <a:off x="0" y="6629400"/>
            <a:ext cx="12192000" cy="22860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200" dirty="0">
                <a:solidFill>
                  <a:srgbClr val="9fa8da"/>
                </a:solidFill>
                <a:latin typeface="Calibri"/>
              </a:rPr>
              <a:t>bilgiyarisi.com — Ücretsiz Bilgi Yarışması Platformu</a:t>
            </a:r>
          </a:p>
        </p:txBody>
      </p:sp>
    </p:spTree>
  </p:cSld>
  <p:clrMapOvr>
    <a:masterClrMapping/>
  </p:clrMapOvr>
</p:sld>
</file>

<file path=ppt/slides/slide38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bg>
      <p:bgPr>
        <a:solidFill>
          <a:srgbClr val="1a237e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12192000" cy="6858000"/>
          <a:chOff x="0" y="0"/>
          <a:chExt cx="12192000" cy="6858000"/>
        </a:xfrm>
      </p:grpSpPr>
      <p:sp>
        <p:nvSpPr>
          <p:cNvPr id="2" name="Hdr"/>
          <p:cNvSpPr txBox="1"/>
          <p:nvPr/>
        </p:nvSpPr>
        <p:spPr>
          <a:xfrm>
            <a:off x="0" y="0"/>
            <a:ext cx="12192000" cy="54864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3" name="QNum"/>
          <p:cNvSpPr txBox="1"/>
          <p:nvPr/>
        </p:nvSpPr>
        <p:spPr>
          <a:xfrm>
            <a:off x="228600" y="91440"/>
            <a:ext cx="1828800" cy="365760"/>
          </a:xfrm>
          <a:prstGeom prst="rect">
            <a:avLst/>
          </a:prstGeom>
          <a:solidFill>
            <a:srgbClr val="3949ab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Soru 38 / 40</a:t>
            </a:r>
          </a:p>
        </p:txBody>
      </p:sp>
      <p:sp>
        <p:nvSpPr>
          <p:cNvPr id="4" name="Brand"/>
          <p:cNvSpPr txBox="1"/>
          <p:nvPr/>
        </p:nvSpPr>
        <p:spPr>
          <a:xfrm>
            <a:off x="9601200" y="91440"/>
            <a:ext cx="2362200" cy="36576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r"/>
            <a:r>
              <a:rPr lang="tr-TR" sz="1600" dirty="0">
                <a:solidFill>
                  <a:srgbClr val="c5cae9"/>
                </a:solidFill>
                <a:latin typeface="Calibri"/>
              </a:rPr>
              <a:t>bilgiyarisi.com</a:t>
            </a:r>
          </a:p>
        </p:txBody>
      </p:sp>
      <p:sp>
        <p:nvSpPr>
          <p:cNvPr id="5" name="QBg"/>
          <p:cNvSpPr txBox="1"/>
          <p:nvPr/>
        </p:nvSpPr>
        <p:spPr>
          <a:xfrm>
            <a:off x="228600" y="685800"/>
            <a:ext cx="11734800" cy="2057400"/>
          </a:xfrm>
          <a:prstGeom prst="rect">
            <a:avLst/>
          </a:prstGeom>
          <a:solidFill>
            <a:srgbClr val="283593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6" name="QTxt"/>
          <p:cNvSpPr txBox="1"/>
          <p:nvPr/>
        </p:nvSpPr>
        <p:spPr>
          <a:xfrm>
            <a:off x="457200" y="720000"/>
            <a:ext cx="11278800" cy="19880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t">
            <a:normAutofit/>
          </a:bodyPr>
          <a:lstStyle/>
          <a:p>
            <a:pPr algn="l"/>
            <a:r>
              <a:rPr lang="tr-TR" sz="2200" b="1" dirty="0">
                <a:solidFill>
                  <a:srgbClr val="ffffff"/>
                </a:solidFill>
                <a:latin typeface="Calibri"/>
              </a:rPr>
              <a:t>Almanya'daki Ruhr bölgesi, tarihsel olarak hangi sanayi koluyla özdeşleşmiş bir bölgedir?</a:t>
            </a:r>
          </a:p>
        </p:txBody>
      </p:sp>
      <p:sp>
        <p:nvSpPr>
          <p:cNvPr id="7" name="OBga"/>
          <p:cNvSpPr txBox="1"/>
          <p:nvPr/>
        </p:nvSpPr>
        <p:spPr>
          <a:xfrm>
            <a:off x="2286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8" name="Bdga"/>
          <p:cNvSpPr txBox="1"/>
          <p:nvPr/>
        </p:nvSpPr>
        <p:spPr>
          <a:xfrm>
            <a:off x="2286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A</a:t>
            </a:r>
          </a:p>
        </p:txBody>
      </p:sp>
      <p:sp>
        <p:nvSpPr>
          <p:cNvPr id="9" name="Opta"/>
          <p:cNvSpPr txBox="1"/>
          <p:nvPr/>
        </p:nvSpPr>
        <p:spPr>
          <a:xfrm>
            <a:off x="8229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Demir-çelik ve kömür</a:t>
            </a:r>
          </a:p>
        </p:txBody>
      </p:sp>
      <p:sp>
        <p:nvSpPr>
          <p:cNvPr id="10" name="OBgb"/>
          <p:cNvSpPr txBox="1"/>
          <p:nvPr/>
        </p:nvSpPr>
        <p:spPr>
          <a:xfrm>
            <a:off x="62484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1" name="Bdgb"/>
          <p:cNvSpPr txBox="1"/>
          <p:nvPr/>
        </p:nvSpPr>
        <p:spPr>
          <a:xfrm>
            <a:off x="62484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B</a:t>
            </a:r>
          </a:p>
        </p:txBody>
      </p:sp>
      <p:sp>
        <p:nvSpPr>
          <p:cNvPr id="12" name="Optb"/>
          <p:cNvSpPr txBox="1"/>
          <p:nvPr/>
        </p:nvSpPr>
        <p:spPr>
          <a:xfrm>
            <a:off x="68427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Yazılım ve bilişim</a:t>
            </a:r>
          </a:p>
        </p:txBody>
      </p:sp>
      <p:sp>
        <p:nvSpPr>
          <p:cNvPr id="13" name="OBgc"/>
          <p:cNvSpPr txBox="1"/>
          <p:nvPr/>
        </p:nvSpPr>
        <p:spPr>
          <a:xfrm>
            <a:off x="2286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4" name="Bdgc"/>
          <p:cNvSpPr txBox="1"/>
          <p:nvPr/>
        </p:nvSpPr>
        <p:spPr>
          <a:xfrm>
            <a:off x="2286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C</a:t>
            </a:r>
          </a:p>
        </p:txBody>
      </p:sp>
      <p:sp>
        <p:nvSpPr>
          <p:cNvPr id="15" name="Optc"/>
          <p:cNvSpPr txBox="1"/>
          <p:nvPr/>
        </p:nvSpPr>
        <p:spPr>
          <a:xfrm>
            <a:off x="8229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Finans ve bankacılık</a:t>
            </a:r>
          </a:p>
        </p:txBody>
      </p:sp>
      <p:sp>
        <p:nvSpPr>
          <p:cNvPr id="16" name="OBgd"/>
          <p:cNvSpPr txBox="1"/>
          <p:nvPr/>
        </p:nvSpPr>
        <p:spPr>
          <a:xfrm>
            <a:off x="62484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7" name="Bdgd"/>
          <p:cNvSpPr txBox="1"/>
          <p:nvPr/>
        </p:nvSpPr>
        <p:spPr>
          <a:xfrm>
            <a:off x="62484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D</a:t>
            </a:r>
          </a:p>
        </p:txBody>
      </p:sp>
      <p:sp>
        <p:nvSpPr>
          <p:cNvPr id="18" name="Optd"/>
          <p:cNvSpPr txBox="1"/>
          <p:nvPr/>
        </p:nvSpPr>
        <p:spPr>
          <a:xfrm>
            <a:off x="68427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Turizm ve otelcilik</a:t>
            </a:r>
          </a:p>
        </p:txBody>
      </p:sp>
      <p:sp>
        <p:nvSpPr>
          <p:cNvPr id="19" name="Ftr"/>
          <p:cNvSpPr txBox="1"/>
          <p:nvPr/>
        </p:nvSpPr>
        <p:spPr>
          <a:xfrm>
            <a:off x="0" y="6629400"/>
            <a:ext cx="12192000" cy="22860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200" dirty="0">
                <a:solidFill>
                  <a:srgbClr val="9fa8da"/>
                </a:solidFill>
                <a:latin typeface="Calibri"/>
              </a:rPr>
              <a:t>bilgiyarisi.com — Ücretsiz Bilgi Yarışması Platformu</a:t>
            </a:r>
          </a:p>
        </p:txBody>
      </p:sp>
    </p:spTree>
  </p:cSld>
  <p:clrMapOvr>
    <a:masterClrMapping/>
  </p:clrMapOvr>
</p:sld>
</file>

<file path=ppt/slides/slide39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bg>
      <p:bgPr>
        <a:solidFill>
          <a:srgbClr val="1a237e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12192000" cy="6858000"/>
          <a:chOff x="0" y="0"/>
          <a:chExt cx="12192000" cy="6858000"/>
        </a:xfrm>
      </p:grpSpPr>
      <p:sp>
        <p:nvSpPr>
          <p:cNvPr id="2" name="Hdr"/>
          <p:cNvSpPr txBox="1"/>
          <p:nvPr/>
        </p:nvSpPr>
        <p:spPr>
          <a:xfrm>
            <a:off x="0" y="0"/>
            <a:ext cx="12192000" cy="54864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3" name="QNum"/>
          <p:cNvSpPr txBox="1"/>
          <p:nvPr/>
        </p:nvSpPr>
        <p:spPr>
          <a:xfrm>
            <a:off x="228600" y="91440"/>
            <a:ext cx="1828800" cy="365760"/>
          </a:xfrm>
          <a:prstGeom prst="rect">
            <a:avLst/>
          </a:prstGeom>
          <a:solidFill>
            <a:srgbClr val="3949ab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Soru 39 / 40</a:t>
            </a:r>
          </a:p>
        </p:txBody>
      </p:sp>
      <p:sp>
        <p:nvSpPr>
          <p:cNvPr id="4" name="Brand"/>
          <p:cNvSpPr txBox="1"/>
          <p:nvPr/>
        </p:nvSpPr>
        <p:spPr>
          <a:xfrm>
            <a:off x="9601200" y="91440"/>
            <a:ext cx="2362200" cy="36576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r"/>
            <a:r>
              <a:rPr lang="tr-TR" sz="1600" dirty="0">
                <a:solidFill>
                  <a:srgbClr val="c5cae9"/>
                </a:solidFill>
                <a:latin typeface="Calibri"/>
              </a:rPr>
              <a:t>bilgiyarisi.com</a:t>
            </a:r>
          </a:p>
        </p:txBody>
      </p:sp>
      <p:sp>
        <p:nvSpPr>
          <p:cNvPr id="5" name="QBg"/>
          <p:cNvSpPr txBox="1"/>
          <p:nvPr/>
        </p:nvSpPr>
        <p:spPr>
          <a:xfrm>
            <a:off x="228600" y="685800"/>
            <a:ext cx="11734800" cy="2057400"/>
          </a:xfrm>
          <a:prstGeom prst="rect">
            <a:avLst/>
          </a:prstGeom>
          <a:solidFill>
            <a:srgbClr val="283593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6" name="QTxt"/>
          <p:cNvSpPr txBox="1"/>
          <p:nvPr/>
        </p:nvSpPr>
        <p:spPr>
          <a:xfrm>
            <a:off x="457200" y="720000"/>
            <a:ext cx="11278800" cy="19880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t">
            <a:normAutofit/>
          </a:bodyPr>
          <a:lstStyle/>
          <a:p>
            <a:pPr algn="l"/>
            <a:r>
              <a:rPr lang="tr-TR" sz="2200" b="1" dirty="0">
                <a:solidFill>
                  <a:srgbClr val="ffffff"/>
                </a:solidFill>
                <a:latin typeface="Calibri"/>
              </a:rPr>
              <a:t>Küreselleşme süreci, ülkeler arasındaki ekonomik entegrasyonu nasıl etkilemiştir?</a:t>
            </a:r>
          </a:p>
        </p:txBody>
      </p:sp>
      <p:sp>
        <p:nvSpPr>
          <p:cNvPr id="7" name="OBga"/>
          <p:cNvSpPr txBox="1"/>
          <p:nvPr/>
        </p:nvSpPr>
        <p:spPr>
          <a:xfrm>
            <a:off x="2286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8" name="Bdga"/>
          <p:cNvSpPr txBox="1"/>
          <p:nvPr/>
        </p:nvSpPr>
        <p:spPr>
          <a:xfrm>
            <a:off x="2286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A</a:t>
            </a:r>
          </a:p>
        </p:txBody>
      </p:sp>
      <p:sp>
        <p:nvSpPr>
          <p:cNvPr id="9" name="Opta"/>
          <p:cNvSpPr txBox="1"/>
          <p:nvPr/>
        </p:nvSpPr>
        <p:spPr>
          <a:xfrm>
            <a:off x="8229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Ülkeleri birbirinden daha bağımsız hale getirmiştir</a:t>
            </a:r>
          </a:p>
        </p:txBody>
      </p:sp>
      <p:sp>
        <p:nvSpPr>
          <p:cNvPr id="10" name="OBgb"/>
          <p:cNvSpPr txBox="1"/>
          <p:nvPr/>
        </p:nvSpPr>
        <p:spPr>
          <a:xfrm>
            <a:off x="62484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1" name="Bdgb"/>
          <p:cNvSpPr txBox="1"/>
          <p:nvPr/>
        </p:nvSpPr>
        <p:spPr>
          <a:xfrm>
            <a:off x="62484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B</a:t>
            </a:r>
          </a:p>
        </p:txBody>
      </p:sp>
      <p:sp>
        <p:nvSpPr>
          <p:cNvPr id="12" name="Optb"/>
          <p:cNvSpPr txBox="1"/>
          <p:nvPr/>
        </p:nvSpPr>
        <p:spPr>
          <a:xfrm>
            <a:off x="68427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Ticari engellerin artmasına neden olmuştur</a:t>
            </a:r>
          </a:p>
        </p:txBody>
      </p:sp>
      <p:sp>
        <p:nvSpPr>
          <p:cNvPr id="13" name="OBgc"/>
          <p:cNvSpPr txBox="1"/>
          <p:nvPr/>
        </p:nvSpPr>
        <p:spPr>
          <a:xfrm>
            <a:off x="2286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4" name="Bdgc"/>
          <p:cNvSpPr txBox="1"/>
          <p:nvPr/>
        </p:nvSpPr>
        <p:spPr>
          <a:xfrm>
            <a:off x="2286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C</a:t>
            </a:r>
          </a:p>
        </p:txBody>
      </p:sp>
      <p:sp>
        <p:nvSpPr>
          <p:cNvPr id="15" name="Optc"/>
          <p:cNvSpPr txBox="1"/>
          <p:nvPr/>
        </p:nvSpPr>
        <p:spPr>
          <a:xfrm>
            <a:off x="8229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Yerel pazarların tamamen yok olmasını sağlamıştır</a:t>
            </a:r>
          </a:p>
        </p:txBody>
      </p:sp>
      <p:sp>
        <p:nvSpPr>
          <p:cNvPr id="16" name="OBgd"/>
          <p:cNvSpPr txBox="1"/>
          <p:nvPr/>
        </p:nvSpPr>
        <p:spPr>
          <a:xfrm>
            <a:off x="62484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7" name="Bdgd"/>
          <p:cNvSpPr txBox="1"/>
          <p:nvPr/>
        </p:nvSpPr>
        <p:spPr>
          <a:xfrm>
            <a:off x="62484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D</a:t>
            </a:r>
          </a:p>
        </p:txBody>
      </p:sp>
      <p:sp>
        <p:nvSpPr>
          <p:cNvPr id="18" name="Optd"/>
          <p:cNvSpPr txBox="1"/>
          <p:nvPr/>
        </p:nvSpPr>
        <p:spPr>
          <a:xfrm>
            <a:off x="68427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Sermaye ve mal dolaşımını hızlandırmıştır</a:t>
            </a:r>
          </a:p>
        </p:txBody>
      </p:sp>
      <p:sp>
        <p:nvSpPr>
          <p:cNvPr id="19" name="Ftr"/>
          <p:cNvSpPr txBox="1"/>
          <p:nvPr/>
        </p:nvSpPr>
        <p:spPr>
          <a:xfrm>
            <a:off x="0" y="6629400"/>
            <a:ext cx="12192000" cy="22860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200" dirty="0">
                <a:solidFill>
                  <a:srgbClr val="9fa8da"/>
                </a:solidFill>
                <a:latin typeface="Calibri"/>
              </a:rPr>
              <a:t>bilgiyarisi.com — Ücretsiz Bilgi Yarışması Platformu</a:t>
            </a:r>
          </a:p>
        </p:txBody>
      </p:sp>
    </p:spTree>
  </p:cSld>
  <p:clrMapOvr>
    <a:masterClrMapping/>
  </p:clrMapOvr>
</p:sld>
</file>

<file path=ppt/slides/slide40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bg>
      <p:bgPr>
        <a:solidFill>
          <a:srgbClr val="1a237e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12192000" cy="6858000"/>
          <a:chOff x="0" y="0"/>
          <a:chExt cx="12192000" cy="6858000"/>
        </a:xfrm>
      </p:grpSpPr>
      <p:sp>
        <p:nvSpPr>
          <p:cNvPr id="2" name="Hdr"/>
          <p:cNvSpPr txBox="1"/>
          <p:nvPr/>
        </p:nvSpPr>
        <p:spPr>
          <a:xfrm>
            <a:off x="0" y="0"/>
            <a:ext cx="12192000" cy="54864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3" name="QNum"/>
          <p:cNvSpPr txBox="1"/>
          <p:nvPr/>
        </p:nvSpPr>
        <p:spPr>
          <a:xfrm>
            <a:off x="228600" y="91440"/>
            <a:ext cx="1828800" cy="365760"/>
          </a:xfrm>
          <a:prstGeom prst="rect">
            <a:avLst/>
          </a:prstGeom>
          <a:solidFill>
            <a:srgbClr val="3949ab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Soru 40 / 40</a:t>
            </a:r>
          </a:p>
        </p:txBody>
      </p:sp>
      <p:sp>
        <p:nvSpPr>
          <p:cNvPr id="4" name="Brand"/>
          <p:cNvSpPr txBox="1"/>
          <p:nvPr/>
        </p:nvSpPr>
        <p:spPr>
          <a:xfrm>
            <a:off x="9601200" y="91440"/>
            <a:ext cx="2362200" cy="36576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r"/>
            <a:r>
              <a:rPr lang="tr-TR" sz="1600" dirty="0">
                <a:solidFill>
                  <a:srgbClr val="c5cae9"/>
                </a:solidFill>
                <a:latin typeface="Calibri"/>
              </a:rPr>
              <a:t>bilgiyarisi.com</a:t>
            </a:r>
          </a:p>
        </p:txBody>
      </p:sp>
      <p:sp>
        <p:nvSpPr>
          <p:cNvPr id="5" name="QBg"/>
          <p:cNvSpPr txBox="1"/>
          <p:nvPr/>
        </p:nvSpPr>
        <p:spPr>
          <a:xfrm>
            <a:off x="228600" y="685800"/>
            <a:ext cx="11734800" cy="2057400"/>
          </a:xfrm>
          <a:prstGeom prst="rect">
            <a:avLst/>
          </a:prstGeom>
          <a:solidFill>
            <a:srgbClr val="283593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6" name="QTxt"/>
          <p:cNvSpPr txBox="1"/>
          <p:nvPr/>
        </p:nvSpPr>
        <p:spPr>
          <a:xfrm>
            <a:off x="457200" y="720000"/>
            <a:ext cx="11278800" cy="19880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t">
            <a:normAutofit/>
          </a:bodyPr>
          <a:lstStyle/>
          <a:p>
            <a:pPr algn="l"/>
            <a:r>
              <a:rPr lang="tr-TR" sz="2200" b="1" dirty="0">
                <a:solidFill>
                  <a:srgbClr val="ffffff"/>
                </a:solidFill>
                <a:latin typeface="Calibri"/>
              </a:rPr>
              <a:t>Küresel lojistik sistemlerinde deniz yolunun tercih edilmesinin en temel ekonomik nedeni aşağıdakilerden hangisidir?</a:t>
            </a:r>
          </a:p>
        </p:txBody>
      </p:sp>
      <p:sp>
        <p:nvSpPr>
          <p:cNvPr id="7" name="OBga"/>
          <p:cNvSpPr txBox="1"/>
          <p:nvPr/>
        </p:nvSpPr>
        <p:spPr>
          <a:xfrm>
            <a:off x="2286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8" name="Bdga"/>
          <p:cNvSpPr txBox="1"/>
          <p:nvPr/>
        </p:nvSpPr>
        <p:spPr>
          <a:xfrm>
            <a:off x="2286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A</a:t>
            </a:r>
          </a:p>
        </p:txBody>
      </p:sp>
      <p:sp>
        <p:nvSpPr>
          <p:cNvPr id="9" name="Opta"/>
          <p:cNvSpPr txBox="1"/>
          <p:nvPr/>
        </p:nvSpPr>
        <p:spPr>
          <a:xfrm>
            <a:off x="8229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Her türlü coğrafi alana ulaşabilmesi</a:t>
            </a:r>
          </a:p>
        </p:txBody>
      </p:sp>
      <p:sp>
        <p:nvSpPr>
          <p:cNvPr id="10" name="OBgb"/>
          <p:cNvSpPr txBox="1"/>
          <p:nvPr/>
        </p:nvSpPr>
        <p:spPr>
          <a:xfrm>
            <a:off x="62484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1" name="Bdgb"/>
          <p:cNvSpPr txBox="1"/>
          <p:nvPr/>
        </p:nvSpPr>
        <p:spPr>
          <a:xfrm>
            <a:off x="62484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B</a:t>
            </a:r>
          </a:p>
        </p:txBody>
      </p:sp>
      <p:sp>
        <p:nvSpPr>
          <p:cNvPr id="12" name="Optb"/>
          <p:cNvSpPr txBox="1"/>
          <p:nvPr/>
        </p:nvSpPr>
        <p:spPr>
          <a:xfrm>
            <a:off x="68427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Düşük maliyetle büyük miktarda yük taşıyabilmesi</a:t>
            </a:r>
          </a:p>
        </p:txBody>
      </p:sp>
      <p:sp>
        <p:nvSpPr>
          <p:cNvPr id="13" name="OBgc"/>
          <p:cNvSpPr txBox="1"/>
          <p:nvPr/>
        </p:nvSpPr>
        <p:spPr>
          <a:xfrm>
            <a:off x="2286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4" name="Bdgc"/>
          <p:cNvSpPr txBox="1"/>
          <p:nvPr/>
        </p:nvSpPr>
        <p:spPr>
          <a:xfrm>
            <a:off x="2286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C</a:t>
            </a:r>
          </a:p>
        </p:txBody>
      </p:sp>
      <p:sp>
        <p:nvSpPr>
          <p:cNvPr id="15" name="Optc"/>
          <p:cNvSpPr txBox="1"/>
          <p:nvPr/>
        </p:nvSpPr>
        <p:spPr>
          <a:xfrm>
            <a:off x="8229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Hızının hava yolundan daha yüksek olması</a:t>
            </a:r>
          </a:p>
        </p:txBody>
      </p:sp>
      <p:sp>
        <p:nvSpPr>
          <p:cNvPr id="16" name="OBgd"/>
          <p:cNvSpPr txBox="1"/>
          <p:nvPr/>
        </p:nvSpPr>
        <p:spPr>
          <a:xfrm>
            <a:off x="62484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7" name="Bdgd"/>
          <p:cNvSpPr txBox="1"/>
          <p:nvPr/>
        </p:nvSpPr>
        <p:spPr>
          <a:xfrm>
            <a:off x="62484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D</a:t>
            </a:r>
          </a:p>
        </p:txBody>
      </p:sp>
      <p:sp>
        <p:nvSpPr>
          <p:cNvPr id="18" name="Optd"/>
          <p:cNvSpPr txBox="1"/>
          <p:nvPr/>
        </p:nvSpPr>
        <p:spPr>
          <a:xfrm>
            <a:off x="68427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Sadece yolcu taşımacılığına uygun olması</a:t>
            </a:r>
          </a:p>
        </p:txBody>
      </p:sp>
      <p:sp>
        <p:nvSpPr>
          <p:cNvPr id="19" name="Ftr"/>
          <p:cNvSpPr txBox="1"/>
          <p:nvPr/>
        </p:nvSpPr>
        <p:spPr>
          <a:xfrm>
            <a:off x="0" y="6629400"/>
            <a:ext cx="12192000" cy="22860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200" dirty="0">
                <a:solidFill>
                  <a:srgbClr val="9fa8da"/>
                </a:solidFill>
                <a:latin typeface="Calibri"/>
              </a:rPr>
              <a:t>bilgiyarisi.com — Ücretsiz Bilgi Yarışması Platformu</a:t>
            </a:r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BilgiYarismasi">
  <a:themeElements>
    <a:clrScheme name="Office">
      <a:dk1>
        <a:sysClr lastClr="000000" val="windowText"/>
      </a:dk1>
      <a:lt1>
        <a:sysClr lastClr="FFFFFF" val="window"/>
      </a:lt1>
      <a:dk2>
        <a:srgbClr val="44546A"/>
      </a:dk2>
      <a:lt2>
        <a:srgbClr val="E7E6E6"/>
      </a:lt2>
      <a:accent1>
        <a:srgbClr val="667EEA"/>
      </a:accent1>
      <a:accent2>
        <a:srgbClr val="764BA2"/>
      </a:accent2>
      <a:accent3>
        <a:srgbClr val="2E7D32"/>
      </a:accent3>
      <a:accent4>
        <a:srgbClr val="F59E0B"/>
      </a:accent4>
      <a:accent5>
        <a:srgbClr val="3B82F6"/>
      </a:accent5>
      <a:accent6>
        <a:srgbClr val="10B981"/>
      </a:accent6>
      <a:hlink>
        <a:srgbClr val="667EEA"/>
      </a:hlink>
      <a:folHlink>
        <a:srgbClr val="764BA2"/>
      </a:folHlink>
    </a:clrScheme>
    <a:fontScheme name="Office">
      <a:majorFont>
        <a:latin typeface="Calibri Light"/>
        <a:ea typeface=""/>
        <a:cs typeface=""/>
      </a:majorFont>
      <a:minorFont>
        <a:latin typeface="Calibri"/>
        <a:ea typeface="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</a:schemeClr>
            </a:gs>
            <a:gs pos="100000">
              <a:schemeClr val="phClr">
                <a:shade val="50000"/>
              </a:schemeClr>
            </a:gs>
          </a:gsLst>
          <a:lin ang="16200000" scaled="0"/>
        </a:gradFill>
        <a:solidFill>
          <a:schemeClr val="phClr">
            <a:tint val="95000"/>
          </a:schemeClr>
        </a:solidFill>
      </a:fillStyleLst>
      <a:lnStyleLst>
        <a:ln w="6350">
          <a:solidFill>
            <a:schemeClr val="phClr"/>
          </a:solidFill>
          <a:prstDash val="solid"/>
        </a:ln>
        <a:ln w="12700">
          <a:solidFill>
            <a:schemeClr val="phClr"/>
          </a:solidFill>
          <a:prstDash val="solid"/>
        </a:ln>
        <a:ln w="19050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/>
        </a:effectStyle>
        <a:effectStyle>
          <a:effectLst/>
        </a:effectStyle>
      </a:effectStyleLst>
      <a:bgFillStyleLst>
        <a:solidFill>
          <a:schemeClr val="phClr"/>
        </a:solidFill>
        <a:solidFill>
          <a:schemeClr val="phClr">
            <a:tint val="95000"/>
          </a:schemeClr>
        </a:solidFill>
        <a:solidFill>
          <a:schemeClr val="phClr">
            <a:shade val="63000"/>
          </a:schemeClr>
        </a:solidFill>
      </a:bgFillStyleLst>
    </a:fmtScheme>
  </a:themeElements>
</a:theme>
</file>