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a="http://schemas.openxmlformats.org/drawingml/2006/main" xmlns:r="http://schemas.openxmlformats.org/officeDocument/2006/relationships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/Relationships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>
        <a:defRPr lang="tr-TR" sz="4400" b="1">
          <a:solidFill>
            <a:schemeClr val="lt1"/>
          </a:solidFill>
          <a:latin typeface="+mj-lt"/>
        </a:defRPr>
      </a:lvl1pPr>
    </p:titleStyle>
    <p:bodyStyle>
      <a:lvl1pPr marL="342900" indent="-342900">
        <a:defRPr lang="tr-TR" sz="1800">
          <a:solidFill>
            <a:schemeClr val="lt1"/>
          </a:solidFill>
          <a:latin typeface="+mn-lt"/>
        </a:defRPr>
      </a:lvl1pPr>
    </p:bodyStyle>
    <p:otherStyle>
      <a:defPPr>
        <a:defRPr lang="tr-TR">
          <a:solidFill>
            <a:schemeClr val="lt1"/>
          </a:solidFill>
          <a:latin typeface="+mn-lt"/>
        </a:defRPr>
      </a:defPPr>
    </p:otherStyle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'Manger' (yemek yemek) fiilinin 'Je' (ben) öznesine göre 'Présent'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Je mange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Passé Composé yapısında 'avoir' yardımcı fiili ile kullanılan 'Finir' (bitirmek) fiilinin geçmiş zaman ortağı (participe passé)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Fines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Finissant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cümlelerden hangisi 'Présent' (şimdiki zaman) ile kurulmuştur?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étudions le français.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Ils ont regardé un film.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Il a joué au foot.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 as mangé une pomme.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'Parler' (konuşmak) fiilinin 'Nous' (biz) öznesine göre 'Présent' çekimi nasıldır?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parlez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Nous parlons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Passé Composé'de 'J'ai...' (Ben ... yaptım) yapısını kurarken 'Etre' (olmak) fiilinin doğru çekimi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été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est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J'ai avoir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her yıl 14 Temmuz'da kutlanan 'Bastille Günü' hangi fiil zamanı kullanılarak anlatılırsa 'tarihi bir olay' vurgusu yapar?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Emir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Présent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Passé Composé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Aşağıdaki fiillerden hangisi 'Passé Composé' oluşturulurken 'être' yardımcı fiilini alır?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Aimer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Aller (gitmek)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Parler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Fransızcada '-ir' ile biten düzenli fiillerin 'Présent' zamanında 'Ils/Elles' (onlar) için eklenen son takı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-ez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'Tu as fini tes devoirs ?' (Ödevlerini bitirdin mi?) sorusunun zamanı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Présent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İstek Kipi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Passé Composé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Gelecek Zaman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kültüründe çok sevilen 'Croissant' kelimesi hangi fiilden türetilmiştir ve 'Présent' zamanında 'yükselmek' anlamında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Manger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Aller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Faire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Croître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'Vous' (siz) öznesi için 'Présent' zamanında fiil sonuna genellikle hangi ek gelir?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-ons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-ez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-e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'J'ai regardé la télévision' cümlesinin Türkçesi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izliyorum.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izle.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izledim.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Televizyon izleyeceğim.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'okul'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jardin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L'école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maison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bir ailede 'büyükbaba'ya ne denir?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L'oncle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père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grand-père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frère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bulunan ve şehrin sembolü olan ünlü demir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tour Eiffel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Arc de Triomphe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Notre-Dame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'Benim annem'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 mère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Sa sœur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 frère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Ton père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sınıfta kullanılan 'defter'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livre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stylo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cahier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règle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sabahları kahvaltıda sıkça tüketilen, hilal şeklindeki hamur işi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Crêpe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Baget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1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19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'şehir'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pays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rue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village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ville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'kız kardeş' anlamına gelen kelime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tante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mère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fille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sœur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Okulda 'öğretmen' (erkek) demek için hangi kelime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camarade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L'élève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professeur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directeur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Fransızca'da 'evin içinde' demek için kullanılan edat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Dans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Sous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Avec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şehirler arası ulaşımda kullanılan hızlı tren sistemine ne ad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Bus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TGV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Metro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Taxi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'aile' kelimesinin karşılığı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 famille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cousin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L'enfant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Le parent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başkenti Paris'te bulunan ve şehrin simgesi olan ünlü demir kule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Özgürlük Heykeli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Pisa Kulesi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Eyfel Kulesi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Big Ben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'Merhaba' demek için hangi ifade kullanılır?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Bonjour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Au revoir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Pardon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7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27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Dünyanın en çok ziyaret edilen sanat müzesi olan ve 'Mona Lisa' tablosuna ev sahipliği yapan Paris müzesi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Pompidou Merkezi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Orsay Müzesi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Müzesi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Rodin Müzesi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8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28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 mutfağının meşhur, uzun ve ince ekmeğine ne isim verilir?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Macaron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Quiche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Croissant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Baguette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29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29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'Teşekkür ederim' demenin yolu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S'il vous plaît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Oui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Merci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0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30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 bayrağının renkleri sırasıyla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Yeşil, Beyaz, Kırmızı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Kırmızı, Beyaz, Mavi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Beyaz, Kırmızı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Mavi, Sarı, Kırmızı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1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31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Fransa'da her yıl 14 Temmuz'da kutlanan milli bayramın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Cadılar Bayramı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Bastille Günü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Paskalya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Noel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2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32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Paris'in içinden geçen ve şehri ikiye bölen ünlü nehrin adı nedir?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Ren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Tuna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Nil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Seine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3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33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'10' sayısı nasıl yazılır?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Deux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Dix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Cinq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Trois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4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34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Fransa'nın güneyinde bulunan ve her yıl dünyaca ünlü film festivaline ev sahipliği yapan şehir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Bordeaux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Marsilya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Lyon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Cannes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5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35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Paris'in en ünlü caddelerinden biri olan ve üzerinde Zafer Takı'nın (Arc de Triomphe) bulunduğu cadde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Montmartre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Champs-Élysées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Versay Yolu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Louvre Caddesi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slides/slide36.xml><?xml version="1.0" encoding="utf-8"?>
<p:sld xmlns:p="http://schemas.openxmlformats.org/presentationml/2006/main" xmlns:a="http://schemas.openxmlformats.org/drawingml/2006/main" xmlns:r="http://schemas.openxmlformats.org/officeDocument/2006/relationships">
  <p:cSld>
    <p:bg>
      <p:bgPr>
        <a:solidFill>
          <a:srgbClr val="1a237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12192000" cy="6858000"/>
          <a:chOff x="0" y="0"/>
          <a:chExt cx="12192000" cy="6858000"/>
        </a:xfrm>
      </p:grpSpPr>
      <p:sp>
        <p:nvSpPr>
          <p:cNvPr id="2" name="Hdr"/>
          <p:cNvSpPr txBox="1"/>
          <p:nvPr/>
        </p:nvSpPr>
        <p:spPr>
          <a:xfrm>
            <a:off x="0" y="0"/>
            <a:ext cx="12192000" cy="54864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3" name="QNum"/>
          <p:cNvSpPr txBox="1"/>
          <p:nvPr/>
        </p:nvSpPr>
        <p:spPr>
          <a:xfrm>
            <a:off x="228600" y="91440"/>
            <a:ext cx="1828800" cy="365760"/>
          </a:xfrm>
          <a:prstGeom prst="rect">
            <a:avLst/>
          </a:prstGeom>
          <a:solidFill>
            <a:srgbClr val="3949ab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Soru 36 / 36</a:t>
            </a:r>
          </a:p>
        </p:txBody>
      </p:sp>
      <p:sp>
        <p:nvSpPr>
          <p:cNvPr id="4" name="Brand"/>
          <p:cNvSpPr txBox="1"/>
          <p:nvPr/>
        </p:nvSpPr>
        <p:spPr>
          <a:xfrm>
            <a:off x="9601200" y="91440"/>
            <a:ext cx="2362200" cy="36576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r"/>
            <a:r>
              <a:rPr lang="tr-TR" sz="1600" dirty="0">
                <a:solidFill>
                  <a:srgbClr val="c5cae9"/>
                </a:solidFill>
                <a:latin typeface="Calibri"/>
              </a:rPr>
              <a:t>bilgiyarisi.com</a:t>
            </a:r>
          </a:p>
        </p:txBody>
      </p:sp>
      <p:sp>
        <p:nvSpPr>
          <p:cNvPr id="5" name="QBg"/>
          <p:cNvSpPr txBox="1"/>
          <p:nvPr/>
        </p:nvSpPr>
        <p:spPr>
          <a:xfrm>
            <a:off x="228600" y="685800"/>
            <a:ext cx="11734800" cy="2057400"/>
          </a:xfrm>
          <a:prstGeom prst="rect">
            <a:avLst/>
          </a:prstGeom>
          <a:solidFill>
            <a:srgbClr val="283593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6" name="QTxt"/>
          <p:cNvSpPr txBox="1"/>
          <p:nvPr/>
        </p:nvSpPr>
        <p:spPr>
          <a:xfrm>
            <a:off x="457200" y="720000"/>
            <a:ext cx="11278800" cy="19880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t">
            <a:normAutofit/>
          </a:bodyPr>
          <a:lstStyle/>
          <a:p>
            <a:pPr algn="l"/>
            <a:r>
              <a:rPr lang="tr-TR" sz="2200" b="1" dirty="0">
                <a:solidFill>
                  <a:srgbClr val="ffffff"/>
                </a:solidFill>
                <a:latin typeface="Calibri"/>
              </a:rPr>
              <a:t>Fransızca 'Kedi' kelimesinin karşılığı aşağıdakilerden hangisidir?</a:t>
            </a:r>
          </a:p>
        </p:txBody>
      </p:sp>
      <p:sp>
        <p:nvSpPr>
          <p:cNvPr id="7" name="OBga"/>
          <p:cNvSpPr txBox="1"/>
          <p:nvPr/>
        </p:nvSpPr>
        <p:spPr>
          <a:xfrm>
            <a:off x="2286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8" name="Bdga"/>
          <p:cNvSpPr txBox="1"/>
          <p:nvPr/>
        </p:nvSpPr>
        <p:spPr>
          <a:xfrm>
            <a:off x="2286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A</a:t>
            </a:r>
          </a:p>
        </p:txBody>
      </p:sp>
      <p:sp>
        <p:nvSpPr>
          <p:cNvPr id="9" name="Opta"/>
          <p:cNvSpPr txBox="1"/>
          <p:nvPr/>
        </p:nvSpPr>
        <p:spPr>
          <a:xfrm>
            <a:off x="8229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Chien</a:t>
            </a:r>
          </a:p>
        </p:txBody>
      </p:sp>
      <p:sp>
        <p:nvSpPr>
          <p:cNvPr id="10" name="OBgb"/>
          <p:cNvSpPr txBox="1"/>
          <p:nvPr/>
        </p:nvSpPr>
        <p:spPr>
          <a:xfrm>
            <a:off x="6248400" y="29720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1" name="Bdgb"/>
          <p:cNvSpPr txBox="1"/>
          <p:nvPr/>
        </p:nvSpPr>
        <p:spPr>
          <a:xfrm>
            <a:off x="6248400" y="29720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B</a:t>
            </a:r>
          </a:p>
        </p:txBody>
      </p:sp>
      <p:sp>
        <p:nvSpPr>
          <p:cNvPr id="12" name="Optb"/>
          <p:cNvSpPr txBox="1"/>
          <p:nvPr/>
        </p:nvSpPr>
        <p:spPr>
          <a:xfrm>
            <a:off x="6842760" y="29720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Oiseau</a:t>
            </a:r>
          </a:p>
        </p:txBody>
      </p:sp>
      <p:sp>
        <p:nvSpPr>
          <p:cNvPr id="13" name="OBgc"/>
          <p:cNvSpPr txBox="1"/>
          <p:nvPr/>
        </p:nvSpPr>
        <p:spPr>
          <a:xfrm>
            <a:off x="2286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4" name="Bdgc"/>
          <p:cNvSpPr txBox="1"/>
          <p:nvPr/>
        </p:nvSpPr>
        <p:spPr>
          <a:xfrm>
            <a:off x="2286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C</a:t>
            </a:r>
          </a:p>
        </p:txBody>
      </p:sp>
      <p:sp>
        <p:nvSpPr>
          <p:cNvPr id="15" name="Optc"/>
          <p:cNvSpPr txBox="1"/>
          <p:nvPr/>
        </p:nvSpPr>
        <p:spPr>
          <a:xfrm>
            <a:off x="8229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Chat</a:t>
            </a:r>
          </a:p>
        </p:txBody>
      </p:sp>
      <p:sp>
        <p:nvSpPr>
          <p:cNvPr id="16" name="OBgd"/>
          <p:cNvSpPr txBox="1"/>
          <p:nvPr/>
        </p:nvSpPr>
        <p:spPr>
          <a:xfrm>
            <a:off x="6248400" y="3771600"/>
            <a:ext cx="5715000" cy="685800"/>
          </a:xfrm>
          <a:prstGeom prst="rect">
            <a:avLst/>
          </a:prstGeom>
          <a:solidFill>
            <a:srgbClr val="1565c0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00" dirty="0">
                <a:solidFill>
                  <a:srgbClr val="ffffff"/>
                </a:solidFill>
                <a:latin typeface="Calibri"/>
              </a:rPr>
              <a:t/>
            </a:r>
          </a:p>
        </p:txBody>
      </p:sp>
      <p:sp>
        <p:nvSpPr>
          <p:cNvPr id="17" name="Bdgd"/>
          <p:cNvSpPr txBox="1"/>
          <p:nvPr/>
        </p:nvSpPr>
        <p:spPr>
          <a:xfrm>
            <a:off x="6248400" y="3771600"/>
            <a:ext cx="548640" cy="685800"/>
          </a:xfrm>
          <a:prstGeom prst="rect">
            <a:avLst/>
          </a:prstGeom>
          <a:solidFill>
            <a:srgbClr val="0d47a1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800" b="1" dirty="0">
                <a:solidFill>
                  <a:srgbClr val="ffffff"/>
                </a:solidFill>
                <a:latin typeface="Calibri"/>
              </a:rPr>
              <a:t>D</a:t>
            </a:r>
          </a:p>
        </p:txBody>
      </p:sp>
      <p:sp>
        <p:nvSpPr>
          <p:cNvPr id="18" name="Optd"/>
          <p:cNvSpPr txBox="1"/>
          <p:nvPr/>
        </p:nvSpPr>
        <p:spPr>
          <a:xfrm>
            <a:off x="6842760" y="3771600"/>
            <a:ext cx="5120640" cy="685800"/>
          </a:xfrm>
          <a:prstGeom prst="rect">
            <a:avLst/>
          </a:prstGeom>
          <a:noFill/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l"/>
            <a:r>
              <a:rPr lang="tr-TR" sz="1800" dirty="0">
                <a:solidFill>
                  <a:srgbClr val="ffffff"/>
                </a:solidFill>
                <a:latin typeface="Calibri"/>
              </a:rPr>
              <a:t>Lapin</a:t>
            </a:r>
          </a:p>
        </p:txBody>
      </p:sp>
      <p:sp>
        <p:nvSpPr>
          <p:cNvPr id="19" name="Ftr"/>
          <p:cNvSpPr txBox="1"/>
          <p:nvPr/>
        </p:nvSpPr>
        <p:spPr>
          <a:xfrm>
            <a:off x="0" y="6629400"/>
            <a:ext cx="12192000" cy="228600"/>
          </a:xfrm>
          <a:prstGeom prst="rect">
            <a:avLst/>
          </a:prstGeom>
          <a:solidFill>
            <a:srgbClr val="0d1a6e"/>
          </a:solidFill>
          <a:ln>
            <a:noFill/>
          </a:ln>
        </p:spPr>
        <p:txBody>
          <a:bodyPr wrap="square" lIns="91440" rIns="91440" tIns="45720" bIns="45720" anchor="ctr">
            <a:normAutofit/>
          </a:bodyPr>
          <a:lstStyle/>
          <a:p>
            <a:pPr algn="ctr"/>
            <a:r>
              <a:rPr lang="tr-TR" sz="1200" dirty="0">
                <a:solidFill>
                  <a:srgbClr val="9fa8da"/>
                </a:solidFill>
                <a:latin typeface="Calibri"/>
              </a:rPr>
              <a:t>bilgiyarisi.com — Ücretsiz Bilgi Yarışması Platformu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BilgiYarismasi">
  <a:themeElements>
    <a:clrScheme name="Office">
      <a:dk1>
        <a:sysClr lastClr="000000" val="windowText"/>
      </a:dk1>
      <a:lt1>
        <a:sysClr lastClr="FFFFFF" val="window"/>
      </a:lt1>
      <a:dk2>
        <a:srgbClr val="44546A"/>
      </a:dk2>
      <a:lt2>
        <a:srgbClr val="E7E6E6"/>
      </a:lt2>
      <a:accent1>
        <a:srgbClr val="667EEA"/>
      </a:accent1>
      <a:accent2>
        <a:srgbClr val="764BA2"/>
      </a:accent2>
      <a:accent3>
        <a:srgbClr val="2E7D32"/>
      </a:accent3>
      <a:accent4>
        <a:srgbClr val="F59E0B"/>
      </a:accent4>
      <a:accent5>
        <a:srgbClr val="3B82F6"/>
      </a:accent5>
      <a:accent6>
        <a:srgbClr val="10B981"/>
      </a:accent6>
      <a:hlink>
        <a:srgbClr val="667EEA"/>
      </a:hlink>
      <a:folHlink>
        <a:srgbClr val="764BA2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</a:schemeClr>
            </a:gs>
            <a:gs pos="100000">
              <a:schemeClr val="phClr">
                <a:shade val="50000"/>
              </a:schemeClr>
            </a:gs>
          </a:gsLst>
          <a:lin ang="16200000" scaled="0"/>
        </a:gradFill>
        <a:solidFill>
          <a:schemeClr val="phClr">
            <a:tint val="95000"/>
          </a:schemeClr>
        </a:solidFill>
      </a:fillStyleLst>
      <a:lnStyleLst>
        <a:ln w="6350">
          <a:solidFill>
            <a:schemeClr val="phClr"/>
          </a:solidFill>
          <a:prstDash val="solid"/>
        </a:ln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>
            <a:tint val="95000"/>
          </a:schemeClr>
        </a:solidFill>
        <a:solidFill>
          <a:schemeClr val="phClr">
            <a:shade val="63000"/>
          </a:schemeClr>
        </a:solidFill>
      </a:bgFillStyleLst>
    </a:fmtScheme>
  </a:themeElements>
</a:theme>
</file>