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</Types>
</file>

<file path=_rels/.rels>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p="http://schemas.openxmlformats.org/presentationml/2006/main" xmlns:a="http://schemas.openxmlformats.org/drawingml/2006/main" xmlns:r="http://schemas.openxmlformats.org/officeDocument/2006/relationships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</p:sldIdLst>
  <p:sldSz cx="12192000" cy="6858000" type="screen16x9"/>
  <p:notesSz cx="6858000" cy="9144000"/>
</p:presentation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40" Type="http://schemas.openxmlformats.org/officeDocument/2006/relationships/slide" Target="slides/slide39.xml"/><Relationship Id="rId41" Type="http://schemas.openxmlformats.org/officeDocument/2006/relationships/slide" Target="slides/slide40.xml"/></Relationship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p="http://schemas.openxmlformats.org/presentationml/2006/main" xmlns:a="http://schemas.openxmlformats.org/drawingml/2006/main" xmlns:r="http://schemas.openxmlformats.org/officeDocument/2006/relationships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>
        <a:defRPr lang="tr-TR" sz="4400" b="1">
          <a:solidFill>
            <a:schemeClr val="lt1"/>
          </a:solidFill>
          <a:latin typeface="+mj-lt"/>
        </a:defRPr>
      </a:lvl1pPr>
    </p:titleStyle>
    <p:bodyStyle>
      <a:lvl1pPr marL="342900" indent="-342900">
        <a:defRPr lang="tr-TR" sz="1800">
          <a:solidFill>
            <a:schemeClr val="lt1"/>
          </a:solidFill>
          <a:latin typeface="+mn-lt"/>
        </a:defRPr>
      </a:lvl1pPr>
    </p:bodyStyle>
    <p:otherStyle>
      <a:defPPr>
        <a:defRPr lang="tr-TR">
          <a:solidFill>
            <a:schemeClr val="lt1"/>
          </a:solidFill>
          <a:latin typeface="+mn-lt"/>
        </a:defRPr>
      </a:def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Python'da 'x = 10' şeklinde bir ifade yazıldığında, bilgisayar hafızasında ne gerçekleşir?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Sistemsel bir hata mesajı üretilir.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x değişkeni silinerek hafıza boşaltılır.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x isminde bir değişken oluşturulur ve 10 değeri atanır.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Ekrana 10 sayısı yazdırılır.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Web sayfasının içeriğini ve yapısını oluşturmak için kullanılan işaretleme dili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Python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Java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HTML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SQL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Kullanıcıları sahte web sitelerine yönlendirerek kişisel bilgilerini çalmayı amaçlayan siber saldırı türü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Algoritma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Şifreleme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Phishing (Oltalama)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Veri bilimi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İletişimin güvenliğini sağlamak için verinin okunamaz bir hale getirilmesi sürecine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Veri analizi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Dosya yazma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Büyük veri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Şifreleme (Encryption)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Yüz tanıma sistemleri hangi teknoloji alanının bir uygulamasıdır?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Yapay zeka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HTML tasarımı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Donanım montajı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Veritabanı yönetimi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Çok büyük miktardaki verilerin toplanması, işlenmesi ve anlamlı sonuçlar çıkarılmasına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TCP protokolü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Phishing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Döngüsel hata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Büyük veri (Big Data)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web sitesinde metinlerin rengini veya yazı tipini değiştirmek için hangi dil kullanılır?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TCP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Python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SQL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CSS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Python'da 'yas = 15' şeklinde bir tanımlama yapıldığında, bu değişkenin veri tipi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float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int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bool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str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Python programında belirli bir kod bloğunu belirli bir koşul doğru olduğu sürece tekrar ettirmek için hangi yapı kullanılır?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if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def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while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try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Python'da kendi kendine çalışan ve tekrar tekrar kullanılabilen kod bloklarına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Sınıf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Modül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Liste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Fonksiyon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metin dosyasındaki verileri Python ile okumak için kullanılan temel komut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open()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load()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get_text()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read_file()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Python programında kullanıcının yaşı 18'den küçükse 'Giremezsiniz' yazan, değilse 'Hoş geldiniz' yazan yapı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if-else yapısı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try-except bloğu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for döngüsü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import kütüphanesi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Python'da programın çökmesini engellemek ve oluşabilecek hataları yönetmek için kullanılan yapı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def-return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try-except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for-in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if-else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Nesne Yönelimli Programlamada (OOP) bir nesnenin sahip olduğu özellikler ve davranışlar bütününe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Döngü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Sınıf (Class)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Değişken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Operatör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SQL dilinde bir veritabanı tablosundaki tüm verileri listelemek için hangi komut kullanılır?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UPDATE * FROM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READ * FROM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SELECT * FROM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GET * FROM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İnternet üzerindeki verilerin iletilmesini sağlayan ve veriyi küçük paketlere bölen protokol modeli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FTP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HTML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HTTP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TCP/IP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web sayfasının görsel tasarımını (renk, yazı tipi, yerleşim) düzenlemek için kullanılan teknoloji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CSS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SQL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Python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HTML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Kullanıcıları kandırarak şifre ve kredi kartı gibi kişisel bilgilerini çalmayı hedefleyen siber saldırı türü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Veri madenciliği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Şifreleme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Phishing (Oltalama)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Dos saldırısı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Verilerin yetkisiz kişilerce okunmasını engellemek için karmaşık hale getirilmesi işlemine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Sıkıştırma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Yedekleme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Depolama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Şifreleme (Encryption)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İzlediğimiz içeriklere göre bize film öneren sistemler yapay zekanın hangi alanına girer?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Yüz tanıma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Öneri sistemleri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Doğal dil işleme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Robotik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Çok büyük miktardaki verinin işlenerek anlamlı bilgilere dönüştürülmesi disiplinine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Donanım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İşletim sistemi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Ağ yönetimi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Veri Bilimi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Python'da birden fazla veriyi tek bir değişken içerisinde saklamak için kullanılan yapı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Döngü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Koşul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Liste (List)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Fonksiyon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Belirli bir kod bloğunun belirli sayıda tekrar etmesini sağlayan yapı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Değişken tanımlama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Fonksiyonlar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Listeler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for döngüsü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HTML kodlarında bir metni kalın yazmak için kullanılan etiket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&lt;p&gt;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&lt;i&gt;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&lt;b&gt;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&lt;u&gt;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Python dilinde bir değişkene değer atamak için kullanılan operatör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: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-&gt;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=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==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Python'da geçerli bir değişken ismi değildir?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1.sayi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_ad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ogrenci_no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sayi1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Python'da tam sayı (integer) veri tipini temsil eden ifade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float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str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bool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int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Metinsel ifadeleri tutmak için kullanılan veri tipi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int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dict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str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list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değişkenin değerini ekrana yazdırmak için kullanılan fonksiyon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input()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print()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echo()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write()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Ondalıklı sayıları ifade etmek için kullanılan veri tipi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char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float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str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int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Python'da yorum satırı eklemek için hangi karakter kullanılır?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*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/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!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#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Klavyeden veri almak için kullanılan fonksiyon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input()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read()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print()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get()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Mantıksal (doğru/yanlış) değerleri tutan veri tipi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float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str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bool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int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Python'da def anahtar kelimesi ile oluşturulan, belirli bir görevi yerine getiren kod bloklarına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Fonksiyon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Sınıf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Modül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Dizi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Python'da toplama işlemi yapmak için kullanılan operatör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*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+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-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/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 Python listelerinden hangisi doğru tanımlanmıştır?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liste = [1, 2, 3]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liste = (1; 2; 3)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liste = {1, 2, 3}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liste = &lt;1, 2, 3&gt;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Python'da bir dosyayı okumak veya yazmak için kullanılan işlem sırasında oluşabilecek hataları yönetmek için hangi yapı kullanılır?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if-elif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try-except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while-loop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import-as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Nesne yönelimli programlamada, nesnelerin özelliklerini ve davranışlarını tanımlayan şablona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Sınıf (Class)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Değişken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Veritabanı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Metot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Veritabanındaki bir tablodan belirli verileri seçmek ve listelemek için hangi SQL komutu kullanılır?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DELETE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INSERT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SELECT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UPDATE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İnternet üzerindeki cihazların birbirini bulmasını sağlayan ve verilerin paketler halinde iletilmesini düzenleyen model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HTML yapısı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Phishing protokolü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TCP/IP modeli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Yapay zeka katmanı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BilgiYarismasi">
  <a:themeElements>
    <a:clrScheme name="Office">
      <a:dk1>
        <a:sysClr lastClr="000000" val="windowText"/>
      </a:dk1>
      <a:lt1>
        <a:sysClr lastClr="FFFFFF" val="window"/>
      </a:lt1>
      <a:dk2>
        <a:srgbClr val="44546A"/>
      </a:dk2>
      <a:lt2>
        <a:srgbClr val="E7E6E6"/>
      </a:lt2>
      <a:accent1>
        <a:srgbClr val="667EEA"/>
      </a:accent1>
      <a:accent2>
        <a:srgbClr val="764BA2"/>
      </a:accent2>
      <a:accent3>
        <a:srgbClr val="2E7D32"/>
      </a:accent3>
      <a:accent4>
        <a:srgbClr val="F59E0B"/>
      </a:accent4>
      <a:accent5>
        <a:srgbClr val="3B82F6"/>
      </a:accent5>
      <a:accent6>
        <a:srgbClr val="10B981"/>
      </a:accent6>
      <a:hlink>
        <a:srgbClr val="667EEA"/>
      </a:hlink>
      <a:folHlink>
        <a:srgbClr val="764BA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</a:schemeClr>
            </a:gs>
            <a:gs pos="100000">
              <a:schemeClr val="phClr">
                <a:shade val="50000"/>
              </a:schemeClr>
            </a:gs>
          </a:gsLst>
          <a:lin ang="16200000" scaled="0"/>
        </a:gradFill>
        <a:solidFill>
          <a:schemeClr val="phClr">
            <a:tint val="95000"/>
          </a:schemeClr>
        </a:solidFill>
      </a:fillStyleLst>
      <a:lnStyleLst>
        <a:ln w="6350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63000"/>
          </a:schemeClr>
        </a:solidFill>
      </a:bgFillStyleLst>
    </a:fmtScheme>
  </a:themeElements>
</a:theme>
</file>